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handoutMasterIdLst>
    <p:handoutMasterId r:id="rId129"/>
  </p:handoutMasterIdLst>
  <p:sldIdLst>
    <p:sldId id="256" r:id="rId4"/>
    <p:sldId id="257" r:id="rId6"/>
    <p:sldId id="262" r:id="rId7"/>
    <p:sldId id="263" r:id="rId8"/>
    <p:sldId id="265" r:id="rId9"/>
    <p:sldId id="258" r:id="rId10"/>
    <p:sldId id="259" r:id="rId11"/>
    <p:sldId id="266" r:id="rId12"/>
    <p:sldId id="267" r:id="rId13"/>
    <p:sldId id="268" r:id="rId14"/>
    <p:sldId id="260" r:id="rId15"/>
    <p:sldId id="270" r:id="rId16"/>
    <p:sldId id="269" r:id="rId17"/>
    <p:sldId id="274" r:id="rId18"/>
    <p:sldId id="275" r:id="rId19"/>
    <p:sldId id="276" r:id="rId20"/>
    <p:sldId id="277" r:id="rId21"/>
    <p:sldId id="278" r:id="rId22"/>
    <p:sldId id="280" r:id="rId23"/>
    <p:sldId id="281" r:id="rId24"/>
    <p:sldId id="298" r:id="rId25"/>
    <p:sldId id="294" r:id="rId26"/>
    <p:sldId id="282" r:id="rId27"/>
    <p:sldId id="283" r:id="rId28"/>
    <p:sldId id="295" r:id="rId29"/>
    <p:sldId id="287" r:id="rId30"/>
    <p:sldId id="284" r:id="rId31"/>
    <p:sldId id="285" r:id="rId32"/>
    <p:sldId id="286" r:id="rId33"/>
    <p:sldId id="289" r:id="rId34"/>
    <p:sldId id="290" r:id="rId35"/>
    <p:sldId id="292" r:id="rId36"/>
    <p:sldId id="293" r:id="rId37"/>
    <p:sldId id="297" r:id="rId38"/>
    <p:sldId id="312" r:id="rId39"/>
    <p:sldId id="313" r:id="rId40"/>
    <p:sldId id="317" r:id="rId41"/>
    <p:sldId id="322" r:id="rId42"/>
    <p:sldId id="314" r:id="rId43"/>
    <p:sldId id="323" r:id="rId44"/>
    <p:sldId id="324" r:id="rId45"/>
    <p:sldId id="320" r:id="rId46"/>
    <p:sldId id="326" r:id="rId47"/>
    <p:sldId id="328" r:id="rId48"/>
    <p:sldId id="344" r:id="rId49"/>
    <p:sldId id="345" r:id="rId50"/>
    <p:sldId id="346" r:id="rId51"/>
    <p:sldId id="347" r:id="rId52"/>
    <p:sldId id="348" r:id="rId53"/>
    <p:sldId id="349" r:id="rId54"/>
    <p:sldId id="329" r:id="rId55"/>
    <p:sldId id="330" r:id="rId56"/>
    <p:sldId id="332" r:id="rId57"/>
    <p:sldId id="331" r:id="rId58"/>
    <p:sldId id="333" r:id="rId59"/>
    <p:sldId id="334" r:id="rId60"/>
    <p:sldId id="337" r:id="rId61"/>
    <p:sldId id="338" r:id="rId62"/>
    <p:sldId id="339" r:id="rId63"/>
    <p:sldId id="340" r:id="rId64"/>
    <p:sldId id="341" r:id="rId65"/>
    <p:sldId id="335" r:id="rId66"/>
    <p:sldId id="343" r:id="rId67"/>
    <p:sldId id="364" r:id="rId68"/>
    <p:sldId id="363" r:id="rId69"/>
    <p:sldId id="366" r:id="rId70"/>
    <p:sldId id="367" r:id="rId71"/>
    <p:sldId id="368" r:id="rId72"/>
    <p:sldId id="369" r:id="rId73"/>
    <p:sldId id="371" r:id="rId74"/>
    <p:sldId id="378" r:id="rId75"/>
    <p:sldId id="370" r:id="rId76"/>
    <p:sldId id="372" r:id="rId77"/>
    <p:sldId id="379" r:id="rId78"/>
    <p:sldId id="373" r:id="rId79"/>
    <p:sldId id="374" r:id="rId80"/>
    <p:sldId id="375" r:id="rId81"/>
    <p:sldId id="381" r:id="rId82"/>
    <p:sldId id="386" r:id="rId83"/>
    <p:sldId id="388" r:id="rId84"/>
    <p:sldId id="389" r:id="rId85"/>
    <p:sldId id="391" r:id="rId86"/>
    <p:sldId id="390" r:id="rId87"/>
    <p:sldId id="392" r:id="rId88"/>
    <p:sldId id="394" r:id="rId89"/>
    <p:sldId id="397" r:id="rId90"/>
    <p:sldId id="395" r:id="rId91"/>
    <p:sldId id="398" r:id="rId92"/>
    <p:sldId id="399" r:id="rId93"/>
    <p:sldId id="403" r:id="rId94"/>
    <p:sldId id="404" r:id="rId95"/>
    <p:sldId id="400" r:id="rId96"/>
    <p:sldId id="402" r:id="rId97"/>
    <p:sldId id="405" r:id="rId98"/>
    <p:sldId id="406" r:id="rId99"/>
    <p:sldId id="407" r:id="rId100"/>
    <p:sldId id="408" r:id="rId101"/>
    <p:sldId id="410" r:id="rId102"/>
    <p:sldId id="420" r:id="rId103"/>
    <p:sldId id="412" r:id="rId104"/>
    <p:sldId id="413" r:id="rId105"/>
    <p:sldId id="415" r:id="rId106"/>
    <p:sldId id="416" r:id="rId107"/>
    <p:sldId id="422" r:id="rId108"/>
    <p:sldId id="423" r:id="rId109"/>
    <p:sldId id="417" r:id="rId110"/>
    <p:sldId id="424" r:id="rId111"/>
    <p:sldId id="425" r:id="rId112"/>
    <p:sldId id="432" r:id="rId113"/>
    <p:sldId id="433" r:id="rId114"/>
    <p:sldId id="438" r:id="rId115"/>
    <p:sldId id="439" r:id="rId116"/>
    <p:sldId id="430" r:id="rId117"/>
    <p:sldId id="435" r:id="rId118"/>
    <p:sldId id="451" r:id="rId119"/>
    <p:sldId id="452" r:id="rId120"/>
    <p:sldId id="453" r:id="rId121"/>
    <p:sldId id="454" r:id="rId122"/>
    <p:sldId id="455" r:id="rId123"/>
    <p:sldId id="457" r:id="rId124"/>
    <p:sldId id="460" r:id="rId125"/>
    <p:sldId id="458" r:id="rId126"/>
    <p:sldId id="461" r:id="rId127"/>
    <p:sldId id="456" r:id="rId128"/>
  </p:sldIdLst>
  <p:sldSz cx="12192000" cy="6858000"/>
  <p:notesSz cx="6858000" cy="9144000"/>
  <p:custDataLst>
    <p:tags r:id="rId1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3" Type="http://schemas.openxmlformats.org/officeDocument/2006/relationships/tags" Target="tags/tag67.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slide" Target="slides/slide9.xml"/><Relationship Id="rId129" Type="http://schemas.openxmlformats.org/officeDocument/2006/relationships/handoutMaster" Target="handoutMasters/handoutMaster1.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2. X. Ma, H. Yang, Q. Chen, D. Huang, and Y. Wang, “DepAudioNet: An
 efficient deep model for audio based depression classification,” in Proc.
 AVEC, Amsterdam, October 2016, pp. 35–42.</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2. X. Ma, H. Yang, Q. Chen, D. Huang, and Y. Wang, “DepAudioNet: An
 efficient deep model for audio based depression classification,” in Proc.
 AVEC, Amsterdam, October 2016, pp. 35–42.</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1.https://github.com/covarep/covarep</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1.https://github.com/covarep/covarep</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1.https://github.com/covarep/covarep</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1.https://github.com/covarep/covarep</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1.https://github.com/covarep/covarep</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1.https://github.com/covarep/covarep</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1.https://github.com/covarep/covarep</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1.https://github.com/covarep/covarep</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3.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0" Type="http://schemas.openxmlformats.org/officeDocument/2006/relationships/slideLayout" Target="../slideLayouts/slideLayout2.xml"/><Relationship Id="rId1" Type="http://schemas.openxmlformats.org/officeDocument/2006/relationships/tags" Target="../tags/tag49.xml"/></Relationships>
</file>

<file path=ppt/slides/_rels/slide10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1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38.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tags" Target="../tags/tag40.xml"/><Relationship Id="rId1" Type="http://schemas.openxmlformats.org/officeDocument/2006/relationships/tags" Target="../tags/tag39.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43.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44.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45.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3.png"/><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3.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Depression Project Progress</a:t>
            </a:r>
            <a:endParaRPr lang="en-US" altLang="zh-CN"/>
          </a:p>
        </p:txBody>
      </p:sp>
      <p:sp>
        <p:nvSpPr>
          <p:cNvPr id="3" name="副标题 2"/>
          <p:cNvSpPr>
            <a:spLocks noGrp="1"/>
          </p:cNvSpPr>
          <p:nvPr>
            <p:ph type="subTitle" idx="1"/>
          </p:nvPr>
        </p:nvSpPr>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presentation:~13 minutes</a:t>
            </a:r>
            <a:endParaRPr lang="en-US" altLang="zh-CN" sz="1800"/>
          </a:p>
        </p:txBody>
      </p:sp>
      <p:sp>
        <p:nvSpPr>
          <p:cNvPr id="4" name="文本框 3"/>
          <p:cNvSpPr txBox="1"/>
          <p:nvPr/>
        </p:nvSpPr>
        <p:spPr>
          <a:xfrm>
            <a:off x="3566795" y="7364730"/>
            <a:ext cx="4064000" cy="368300"/>
          </a:xfrm>
          <a:prstGeom prst="rect">
            <a:avLst/>
          </a:prstGeom>
          <a:noFill/>
        </p:spPr>
        <p:txBody>
          <a:bodyPr wrap="square" rtlCol="0">
            <a:spAutoFit/>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Model -CNN+BiLSTM </a:t>
            </a:r>
            <a:endParaRPr lang="en-US" altLang="zh-CN"/>
          </a:p>
        </p:txBody>
      </p:sp>
      <p:sp>
        <p:nvSpPr>
          <p:cNvPr id="3" name="内容占位符 2"/>
          <p:cNvSpPr>
            <a:spLocks noGrp="1"/>
          </p:cNvSpPr>
          <p:nvPr>
            <p:ph idx="1"/>
          </p:nvPr>
        </p:nvSpPr>
        <p:spPr>
          <a:xfrm>
            <a:off x="438150" y="1847850"/>
            <a:ext cx="10515600" cy="4351338"/>
          </a:xfrm>
        </p:spPr>
        <p:txBody>
          <a:bodyPr/>
          <a:p>
            <a:pPr marL="0" indent="0">
              <a:buNone/>
            </a:pPr>
            <a:endParaRPr lang="en-US" altLang="zh-CN"/>
          </a:p>
          <a:p>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52450" y="1549400"/>
            <a:ext cx="8953500" cy="460375"/>
          </a:xfrm>
          <a:prstGeom prst="rect">
            <a:avLst/>
          </a:prstGeom>
          <a:noFill/>
        </p:spPr>
        <p:txBody>
          <a:bodyPr wrap="square" rtlCol="0">
            <a:spAutoFit/>
          </a:bodyPr>
          <a:p>
            <a:r>
              <a:rPr lang="en-US" altLang="zh-CN" sz="2400"/>
              <a:t>Sturcture</a:t>
            </a:r>
            <a:endParaRPr lang="en-US" altLang="zh-CN" sz="2400"/>
          </a:p>
        </p:txBody>
      </p:sp>
      <p:sp>
        <p:nvSpPr>
          <p:cNvPr id="18" name="文本框 17"/>
          <p:cNvSpPr txBox="1"/>
          <p:nvPr/>
        </p:nvSpPr>
        <p:spPr>
          <a:xfrm>
            <a:off x="425450" y="2273300"/>
            <a:ext cx="1187450" cy="368300"/>
          </a:xfrm>
          <a:prstGeom prst="rect">
            <a:avLst/>
          </a:prstGeom>
          <a:noFill/>
        </p:spPr>
        <p:txBody>
          <a:bodyPr wrap="square" rtlCol="0">
            <a:spAutoFit/>
          </a:bodyPr>
          <a:p>
            <a:r>
              <a:rPr lang="en-US" altLang="zh-CN"/>
              <a:t>Input layer</a:t>
            </a:r>
            <a:endParaRPr lang="en-US" altLang="zh-CN"/>
          </a:p>
        </p:txBody>
      </p:sp>
      <p:sp>
        <p:nvSpPr>
          <p:cNvPr id="19" name="文本框 18"/>
          <p:cNvSpPr txBox="1"/>
          <p:nvPr/>
        </p:nvSpPr>
        <p:spPr>
          <a:xfrm>
            <a:off x="2260600" y="2161540"/>
            <a:ext cx="1167765" cy="645160"/>
          </a:xfrm>
          <a:prstGeom prst="rect">
            <a:avLst/>
          </a:prstGeom>
          <a:noFill/>
        </p:spPr>
        <p:txBody>
          <a:bodyPr wrap="square" rtlCol="0">
            <a:spAutoFit/>
          </a:bodyPr>
          <a:p>
            <a:r>
              <a:rPr lang="en-US" altLang="zh-CN"/>
              <a:t>CNN Layers</a:t>
            </a:r>
            <a:endParaRPr lang="en-US" altLang="zh-CN"/>
          </a:p>
        </p:txBody>
      </p:sp>
      <p:sp>
        <p:nvSpPr>
          <p:cNvPr id="20" name="文本框 19"/>
          <p:cNvSpPr txBox="1"/>
          <p:nvPr>
            <p:custDataLst>
              <p:tags r:id="rId1"/>
            </p:custDataLst>
          </p:nvPr>
        </p:nvSpPr>
        <p:spPr>
          <a:xfrm>
            <a:off x="4197350" y="2273300"/>
            <a:ext cx="1180465" cy="368300"/>
          </a:xfrm>
          <a:prstGeom prst="rect">
            <a:avLst/>
          </a:prstGeom>
          <a:noFill/>
        </p:spPr>
        <p:txBody>
          <a:bodyPr wrap="square" rtlCol="0">
            <a:spAutoFit/>
          </a:bodyPr>
          <a:p>
            <a:r>
              <a:rPr lang="en-US" altLang="zh-CN"/>
              <a:t>BiLSTM</a:t>
            </a:r>
            <a:endParaRPr lang="en-US" altLang="zh-CN"/>
          </a:p>
        </p:txBody>
      </p:sp>
      <p:sp>
        <p:nvSpPr>
          <p:cNvPr id="21" name="文本框 20"/>
          <p:cNvSpPr txBox="1"/>
          <p:nvPr>
            <p:custDataLst>
              <p:tags r:id="rId2"/>
            </p:custDataLst>
          </p:nvPr>
        </p:nvSpPr>
        <p:spPr>
          <a:xfrm>
            <a:off x="8210550" y="2273300"/>
            <a:ext cx="2844800" cy="368300"/>
          </a:xfrm>
          <a:prstGeom prst="rect">
            <a:avLst/>
          </a:prstGeom>
          <a:noFill/>
        </p:spPr>
        <p:txBody>
          <a:bodyPr wrap="square" rtlCol="0">
            <a:spAutoFit/>
          </a:bodyPr>
          <a:p>
            <a:r>
              <a:rPr lang="en-US" altLang="zh-CN"/>
              <a:t>Full connection</a:t>
            </a:r>
            <a:endParaRPr lang="en-US" altLang="zh-CN"/>
          </a:p>
        </p:txBody>
      </p:sp>
      <p:cxnSp>
        <p:nvCxnSpPr>
          <p:cNvPr id="22" name="直接箭头连接符 21"/>
          <p:cNvCxnSpPr>
            <a:stCxn id="18" idx="3"/>
          </p:cNvCxnSpPr>
          <p:nvPr/>
        </p:nvCxnSpPr>
        <p:spPr>
          <a:xfrm>
            <a:off x="1612900" y="2457450"/>
            <a:ext cx="65405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a:off x="3302000" y="2454275"/>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custDataLst>
              <p:tags r:id="rId3"/>
            </p:custDataLst>
          </p:nvPr>
        </p:nvCxnSpPr>
        <p:spPr>
          <a:xfrm>
            <a:off x="5377815" y="245110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501650" y="2863850"/>
            <a:ext cx="1758950" cy="368300"/>
          </a:xfrm>
          <a:prstGeom prst="rect">
            <a:avLst/>
          </a:prstGeom>
          <a:noFill/>
        </p:spPr>
        <p:txBody>
          <a:bodyPr wrap="square" rtlCol="0">
            <a:spAutoFit/>
          </a:bodyPr>
          <a:p>
            <a:r>
              <a:rPr lang="en-US" altLang="zh-CN"/>
              <a:t>(40000,74)</a:t>
            </a:r>
            <a:endParaRPr lang="en-US" altLang="zh-CN"/>
          </a:p>
        </p:txBody>
      </p:sp>
      <p:sp>
        <p:nvSpPr>
          <p:cNvPr id="26" name="文本框 25"/>
          <p:cNvSpPr txBox="1"/>
          <p:nvPr/>
        </p:nvSpPr>
        <p:spPr>
          <a:xfrm>
            <a:off x="1758950" y="2905125"/>
            <a:ext cx="1892935" cy="3181985"/>
          </a:xfrm>
          <a:prstGeom prst="rect">
            <a:avLst/>
          </a:prstGeom>
          <a:noFill/>
        </p:spPr>
        <p:txBody>
          <a:bodyPr wrap="square" rtlCol="0" anchor="t">
            <a:noAutofit/>
          </a:bodyPr>
          <a:p>
            <a:r>
              <a:rPr lang="en-US" altLang="zh-CN">
                <a:sym typeface="+mn-ea"/>
              </a:rPr>
              <a:t>3 Convolutional layers: </a:t>
            </a:r>
            <a:endParaRPr lang="en-US" altLang="zh-CN"/>
          </a:p>
          <a:p>
            <a:r>
              <a:rPr lang="zh-CN" altLang="en-US">
                <a:sym typeface="+mn-ea"/>
              </a:rPr>
              <a:t>use 60, 30, and 15 filters respectively,</a:t>
            </a:r>
            <a:r>
              <a:rPr lang="en-US" altLang="zh-CN">
                <a:sym typeface="+mn-ea"/>
              </a:rPr>
              <a:t> </a:t>
            </a:r>
            <a:r>
              <a:rPr lang="zh-CN" altLang="en-US">
                <a:sym typeface="+mn-ea"/>
              </a:rPr>
              <a:t>with kernel sizes of 10, 5, and 5. </a:t>
            </a:r>
            <a:endParaRPr lang="zh-CN" altLang="en-US"/>
          </a:p>
          <a:p>
            <a:endParaRPr lang="zh-CN" altLang="en-US"/>
          </a:p>
          <a:p>
            <a:r>
              <a:rPr lang="zh-CN" altLang="en-US">
                <a:sym typeface="+mn-ea"/>
              </a:rPr>
              <a:t>pooling layer</a:t>
            </a:r>
            <a:r>
              <a:rPr lang="en-US" altLang="zh-CN">
                <a:sym typeface="+mn-ea"/>
              </a:rPr>
              <a:t>:</a:t>
            </a:r>
            <a:r>
              <a:rPr lang="zh-CN" altLang="en-US">
                <a:sym typeface="+mn-ea"/>
              </a:rPr>
              <a:t> pool size </a:t>
            </a:r>
            <a:r>
              <a:rPr lang="en-US" altLang="zh-CN">
                <a:sym typeface="+mn-ea"/>
              </a:rPr>
              <a:t>= </a:t>
            </a:r>
            <a:r>
              <a:rPr lang="zh-CN" altLang="en-US">
                <a:sym typeface="+mn-ea"/>
              </a:rPr>
              <a:t>3</a:t>
            </a:r>
            <a:endParaRPr lang="zh-CN" altLang="en-US"/>
          </a:p>
        </p:txBody>
      </p:sp>
      <p:sp>
        <p:nvSpPr>
          <p:cNvPr id="27" name="文本框 26"/>
          <p:cNvSpPr txBox="1"/>
          <p:nvPr/>
        </p:nvSpPr>
        <p:spPr>
          <a:xfrm>
            <a:off x="8210550" y="2725420"/>
            <a:ext cx="1905000" cy="645160"/>
          </a:xfrm>
          <a:prstGeom prst="rect">
            <a:avLst/>
          </a:prstGeom>
          <a:noFill/>
        </p:spPr>
        <p:txBody>
          <a:bodyPr wrap="square" rtlCol="0">
            <a:spAutoFit/>
          </a:bodyPr>
          <a:p>
            <a:r>
              <a:rPr lang="en-US" altLang="zh-CN"/>
              <a:t>activation: relu, sigmoid</a:t>
            </a:r>
            <a:endParaRPr lang="en-US" altLang="zh-CN"/>
          </a:p>
        </p:txBody>
      </p:sp>
      <p:cxnSp>
        <p:nvCxnSpPr>
          <p:cNvPr id="6" name="直接箭头连接符 5"/>
          <p:cNvCxnSpPr/>
          <p:nvPr>
            <p:custDataLst>
              <p:tags r:id="rId4"/>
            </p:custDataLst>
          </p:nvPr>
        </p:nvCxnSpPr>
        <p:spPr>
          <a:xfrm>
            <a:off x="7453630" y="245745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8020050" y="4165600"/>
            <a:ext cx="2844800" cy="368300"/>
          </a:xfrm>
          <a:prstGeom prst="rect">
            <a:avLst/>
          </a:prstGeom>
          <a:noFill/>
        </p:spPr>
        <p:txBody>
          <a:bodyPr wrap="square" rtlCol="0">
            <a:spAutoFit/>
          </a:bodyPr>
          <a:p>
            <a:r>
              <a:rPr lang="en-US" altLang="zh-CN"/>
              <a:t>Optimizer: adam</a:t>
            </a:r>
            <a:endParaRPr lang="en-US" altLang="zh-CN"/>
          </a:p>
        </p:txBody>
      </p:sp>
      <p:sp>
        <p:nvSpPr>
          <p:cNvPr id="8" name="文本框 7"/>
          <p:cNvSpPr txBox="1"/>
          <p:nvPr>
            <p:custDataLst>
              <p:tags r:id="rId6"/>
            </p:custDataLst>
          </p:nvPr>
        </p:nvSpPr>
        <p:spPr>
          <a:xfrm>
            <a:off x="3764280" y="2905125"/>
            <a:ext cx="1982470" cy="1329055"/>
          </a:xfrm>
          <a:prstGeom prst="rect">
            <a:avLst/>
          </a:prstGeom>
          <a:noFill/>
        </p:spPr>
        <p:txBody>
          <a:bodyPr wrap="square" rtlCol="0" anchor="t">
            <a:noAutofit/>
          </a:bodyPr>
          <a:p>
            <a:r>
              <a:rPr lang="en-US" altLang="zh-CN"/>
              <a:t>BiLSTM layer: </a:t>
            </a:r>
            <a:endParaRPr lang="en-US" altLang="zh-CN"/>
          </a:p>
          <a:p>
            <a:r>
              <a:rPr lang="zh-CN" altLang="en-US"/>
              <a:t>use </a:t>
            </a:r>
            <a:r>
              <a:rPr lang="en-US"/>
              <a:t>64 units</a:t>
            </a:r>
            <a:endParaRPr lang="en-US"/>
          </a:p>
        </p:txBody>
      </p:sp>
      <p:sp>
        <p:nvSpPr>
          <p:cNvPr id="9" name="文本框 8"/>
          <p:cNvSpPr txBox="1"/>
          <p:nvPr>
            <p:custDataLst>
              <p:tags r:id="rId7"/>
            </p:custDataLst>
          </p:nvPr>
        </p:nvSpPr>
        <p:spPr>
          <a:xfrm>
            <a:off x="6184900" y="2273300"/>
            <a:ext cx="1333500" cy="368300"/>
          </a:xfrm>
          <a:prstGeom prst="rect">
            <a:avLst/>
          </a:prstGeom>
          <a:noFill/>
        </p:spPr>
        <p:txBody>
          <a:bodyPr wrap="square" rtlCol="0">
            <a:spAutoFit/>
          </a:bodyPr>
          <a:p>
            <a:r>
              <a:rPr lang="en-US" altLang="zh-CN"/>
              <a:t>Flattening</a:t>
            </a:r>
            <a:endParaRPr lang="en-US" altLang="zh-CN"/>
          </a:p>
        </p:txBody>
      </p:sp>
      <p:cxnSp>
        <p:nvCxnSpPr>
          <p:cNvPr id="10" name="直接箭头连接符 9"/>
          <p:cNvCxnSpPr/>
          <p:nvPr/>
        </p:nvCxnSpPr>
        <p:spPr>
          <a:xfrm>
            <a:off x="9067800" y="3568700"/>
            <a:ext cx="6350" cy="5270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33755" y="899795"/>
            <a:ext cx="6166485" cy="1630045"/>
          </a:xfrm>
          <a:prstGeom prst="rect">
            <a:avLst/>
          </a:prstGeom>
          <a:noFill/>
        </p:spPr>
        <p:txBody>
          <a:bodyPr wrap="square" rtlCol="0">
            <a:spAutoFit/>
          </a:bodyPr>
          <a:p>
            <a:r>
              <a:rPr lang="en-US" altLang="zh-CN" sz="2800"/>
              <a:t>DAIC-WOZ</a:t>
            </a:r>
            <a:endParaRPr lang="en-US" altLang="zh-CN" sz="2800"/>
          </a:p>
          <a:p>
            <a:endParaRPr lang="en-US" altLang="zh-CN"/>
          </a:p>
          <a:p>
            <a:pPr marL="285750" indent="-285750">
              <a:buFont typeface="Arial" panose="020B0604020202020204" pitchFamily="34" charset="0"/>
              <a:buChar char="•"/>
            </a:pPr>
            <a:r>
              <a:rPr lang="en-US" altLang="zh-CN"/>
              <a:t>Data Augmentation</a:t>
            </a:r>
            <a:endParaRPr lang="en-US" altLang="zh-CN"/>
          </a:p>
          <a:p>
            <a:pPr marL="285750" indent="-285750">
              <a:buFont typeface="Arial" panose="020B0604020202020204" pitchFamily="34" charset="0"/>
              <a:buChar char="•"/>
            </a:pPr>
            <a:r>
              <a:rPr lang="en-US" altLang="zh-CN"/>
              <a:t>SPECTRO &amp; MFCC Features extraction</a:t>
            </a:r>
            <a:endParaRPr lang="en-US" altLang="zh-CN"/>
          </a:p>
          <a:p>
            <a:pPr marL="285750" indent="-285750">
              <a:buFont typeface="Arial" panose="020B0604020202020204" pitchFamily="34" charset="0"/>
              <a:buChar char="•"/>
            </a:pPr>
            <a:r>
              <a:rPr lang="en-US" altLang="zh-CN"/>
              <a:t>Concatenate Model</a:t>
            </a:r>
            <a:endParaRPr lang="en-US" altLang="zh-C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10895" y="460375"/>
            <a:ext cx="7134860" cy="521970"/>
          </a:xfrm>
          <a:prstGeom prst="rect">
            <a:avLst/>
          </a:prstGeom>
          <a:noFill/>
        </p:spPr>
        <p:txBody>
          <a:bodyPr wrap="square" rtlCol="0">
            <a:spAutoFit/>
          </a:bodyPr>
          <a:p>
            <a:r>
              <a:rPr lang="en-US" altLang="zh-CN" sz="2800"/>
              <a:t>Data Augmentation</a:t>
            </a:r>
            <a:endParaRPr lang="en-US" altLang="zh-CN" sz="2800"/>
          </a:p>
        </p:txBody>
      </p:sp>
      <p:sp>
        <p:nvSpPr>
          <p:cNvPr id="6" name="文本框 5"/>
          <p:cNvSpPr txBox="1"/>
          <p:nvPr/>
        </p:nvSpPr>
        <p:spPr>
          <a:xfrm>
            <a:off x="1079500" y="1630045"/>
            <a:ext cx="4289425" cy="3138170"/>
          </a:xfrm>
          <a:prstGeom prst="rect">
            <a:avLst/>
          </a:prstGeom>
          <a:noFill/>
        </p:spPr>
        <p:txBody>
          <a:bodyPr wrap="square" rtlCol="0">
            <a:spAutoFit/>
          </a:bodyPr>
          <a:p>
            <a:r>
              <a:rPr lang="en-US" altLang="zh-CN" b="1"/>
              <a:t>nlpaug.augmenter.audio</a:t>
            </a:r>
            <a:endParaRPr lang="en-US" altLang="zh-CN" b="1"/>
          </a:p>
          <a:p>
            <a:endParaRPr lang="en-US" altLang="zh-CN" b="1"/>
          </a:p>
          <a:p>
            <a:endParaRPr lang="en-US" altLang="zh-CN" b="1"/>
          </a:p>
          <a:p>
            <a:r>
              <a:rPr lang="en-US" altLang="zh-CN" b="1"/>
              <a:t>pitch augmentation</a:t>
            </a:r>
            <a:endParaRPr lang="en-US" altLang="zh-CN" b="1"/>
          </a:p>
          <a:p>
            <a:r>
              <a:rPr lang="en-US" altLang="zh-CN"/>
              <a:t>pitch_factors = [0.5, 0.8, 1.0]</a:t>
            </a:r>
            <a:endParaRPr lang="en-US" altLang="zh-CN"/>
          </a:p>
          <a:p>
            <a:r>
              <a:rPr lang="en-US" altLang="zh-CN"/>
              <a:t>Augmented data: 189*3 = 567</a:t>
            </a:r>
            <a:endParaRPr lang="en-US" altLang="zh-CN"/>
          </a:p>
          <a:p>
            <a:endParaRPr lang="en-US" altLang="zh-CN"/>
          </a:p>
          <a:p>
            <a:r>
              <a:rPr lang="en-US" altLang="zh-CN" b="1"/>
              <a:t>noise </a:t>
            </a:r>
            <a:r>
              <a:rPr lang="en-US" altLang="zh-CN" b="1">
                <a:sym typeface="+mn-ea"/>
              </a:rPr>
              <a:t>augmentation</a:t>
            </a:r>
            <a:endParaRPr lang="en-US" altLang="zh-CN" b="1"/>
          </a:p>
          <a:p>
            <a:r>
              <a:rPr lang="en-US" altLang="zh-CN"/>
              <a:t>noise_factors = [0.03, 0.02, 0.01]</a:t>
            </a:r>
            <a:endParaRPr lang="en-US" altLang="zh-CN"/>
          </a:p>
          <a:p>
            <a:r>
              <a:rPr lang="en-US" altLang="zh-CN">
                <a:sym typeface="+mn-ea"/>
              </a:rPr>
              <a:t>Augmented data: 189*3 = 567</a:t>
            </a:r>
            <a:endParaRPr lang="en-US" altLang="zh-CN"/>
          </a:p>
          <a:p>
            <a:endParaRPr lang="en-US" altLang="zh-CN"/>
          </a:p>
        </p:txBody>
      </p:sp>
      <p:sp>
        <p:nvSpPr>
          <p:cNvPr id="7" name="文本框 6"/>
          <p:cNvSpPr txBox="1"/>
          <p:nvPr/>
        </p:nvSpPr>
        <p:spPr>
          <a:xfrm>
            <a:off x="6436995" y="2580640"/>
            <a:ext cx="6096000" cy="1476375"/>
          </a:xfrm>
          <a:prstGeom prst="rect">
            <a:avLst/>
          </a:prstGeom>
          <a:noFill/>
        </p:spPr>
        <p:txBody>
          <a:bodyPr wrap="square" rtlCol="0" anchor="t">
            <a:spAutoFit/>
          </a:bodyPr>
          <a:p>
            <a:r>
              <a:rPr lang="en-US" altLang="zh-CN">
                <a:sym typeface="+mn-ea"/>
              </a:rPr>
              <a:t>Audio Data files</a:t>
            </a:r>
            <a:endParaRPr lang="en-US" altLang="zh-CN"/>
          </a:p>
          <a:p>
            <a:endParaRPr lang="en-US" altLang="zh-CN"/>
          </a:p>
          <a:p>
            <a:r>
              <a:rPr lang="en-US" altLang="zh-CN">
                <a:sym typeface="+mn-ea"/>
              </a:rPr>
              <a:t>Original: 189</a:t>
            </a:r>
            <a:endParaRPr lang="en-US" altLang="zh-CN"/>
          </a:p>
          <a:p>
            <a:endParaRPr lang="en-US" altLang="zh-CN"/>
          </a:p>
          <a:p>
            <a:r>
              <a:rPr lang="en-US" altLang="zh-CN" b="1">
                <a:sym typeface="+mn-ea"/>
              </a:rPr>
              <a:t>After Augmentation</a:t>
            </a:r>
            <a:r>
              <a:rPr lang="en-US" altLang="zh-CN">
                <a:sym typeface="+mn-ea"/>
              </a:rPr>
              <a:t>: 567 + 567 + 189 = 1323</a:t>
            </a:r>
            <a:endParaRPr lang="en-US" altLang="zh-CN">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44220" y="535305"/>
            <a:ext cx="5496560" cy="521970"/>
          </a:xfrm>
          <a:prstGeom prst="rect">
            <a:avLst/>
          </a:prstGeom>
          <a:noFill/>
        </p:spPr>
        <p:txBody>
          <a:bodyPr wrap="square" rtlCol="0">
            <a:spAutoFit/>
          </a:bodyPr>
          <a:p>
            <a:r>
              <a:rPr lang="en-US" altLang="zh-CN" sz="2800"/>
              <a:t>Feature Extraction</a:t>
            </a:r>
            <a:endParaRPr lang="en-US" altLang="zh-CN" sz="2800"/>
          </a:p>
        </p:txBody>
      </p:sp>
      <p:sp>
        <p:nvSpPr>
          <p:cNvPr id="6" name="文本框 5"/>
          <p:cNvSpPr txBox="1"/>
          <p:nvPr/>
        </p:nvSpPr>
        <p:spPr>
          <a:xfrm>
            <a:off x="770255" y="1309370"/>
            <a:ext cx="6233795" cy="1753235"/>
          </a:xfrm>
          <a:prstGeom prst="rect">
            <a:avLst/>
          </a:prstGeom>
          <a:noFill/>
        </p:spPr>
        <p:txBody>
          <a:bodyPr wrap="square" rtlCol="0">
            <a:spAutoFit/>
          </a:bodyPr>
          <a:p>
            <a:r>
              <a:rPr lang="en-US" altLang="zh-CN"/>
              <a:t>Audio file - Generate </a:t>
            </a:r>
            <a:r>
              <a:rPr lang="zh-CN" altLang="en-US">
                <a:sym typeface="+mn-ea"/>
              </a:rPr>
              <a:t>SPECTROGRAM</a:t>
            </a:r>
            <a:r>
              <a:rPr lang="en-US" altLang="zh-CN">
                <a:sym typeface="+mn-ea"/>
              </a:rPr>
              <a:t> &amp; resize </a:t>
            </a:r>
            <a:endParaRPr lang="en-US" altLang="zh-CN">
              <a:sym typeface="+mn-ea"/>
            </a:endParaRPr>
          </a:p>
          <a:p>
            <a:endParaRPr lang="zh-CN" altLang="en-US"/>
          </a:p>
          <a:p>
            <a:r>
              <a:rPr lang="zh-CN" altLang="en-US"/>
              <a:t>SPECTROGRAM</a:t>
            </a:r>
            <a:r>
              <a:rPr lang="en-US" altLang="zh-CN"/>
              <a:t> Feature</a:t>
            </a:r>
            <a:endParaRPr lang="en-US" altLang="zh-CN"/>
          </a:p>
          <a:p>
            <a:r>
              <a:rPr lang="en-US" altLang="zh-CN"/>
              <a:t>MFCC Features</a:t>
            </a:r>
            <a:endParaRPr lang="en-US" altLang="zh-CN"/>
          </a:p>
          <a:p>
            <a:endParaRPr lang="en-US" altLang="zh-CN"/>
          </a:p>
          <a:p>
            <a:r>
              <a:rPr lang="en-US" altLang="zh-CN"/>
              <a:t>8:2 train &amp; valid</a:t>
            </a:r>
            <a:endParaRPr lang="en-US" altLang="zh-CN"/>
          </a:p>
        </p:txBody>
      </p:sp>
      <p:pic>
        <p:nvPicPr>
          <p:cNvPr id="7" name="图片 6"/>
          <p:cNvPicPr>
            <a:picLocks noChangeAspect="1"/>
          </p:cNvPicPr>
          <p:nvPr/>
        </p:nvPicPr>
        <p:blipFill>
          <a:blip r:embed="rId1"/>
          <a:stretch>
            <a:fillRect/>
          </a:stretch>
        </p:blipFill>
        <p:spPr>
          <a:xfrm>
            <a:off x="765175" y="3234690"/>
            <a:ext cx="5029200" cy="2729865"/>
          </a:xfrm>
          <a:prstGeom prst="rect">
            <a:avLst/>
          </a:prstGeom>
        </p:spPr>
      </p:pic>
      <p:sp>
        <p:nvSpPr>
          <p:cNvPr id="8" name="文本框 7"/>
          <p:cNvSpPr txBox="1"/>
          <p:nvPr/>
        </p:nvSpPr>
        <p:spPr>
          <a:xfrm>
            <a:off x="8461375" y="5240020"/>
            <a:ext cx="2261235" cy="368300"/>
          </a:xfrm>
          <a:prstGeom prst="rect">
            <a:avLst/>
          </a:prstGeom>
          <a:noFill/>
        </p:spPr>
        <p:txBody>
          <a:bodyPr wrap="square" rtlCol="0" anchor="t">
            <a:spAutoFit/>
          </a:bodyPr>
          <a:p>
            <a:r>
              <a:rPr lang="zh-CN" altLang="en-US"/>
              <a:t>MFCC_ReCoLa.pkl</a:t>
            </a:r>
            <a:endParaRPr lang="zh-CN" altLang="en-US"/>
          </a:p>
        </p:txBody>
      </p:sp>
      <p:sp>
        <p:nvSpPr>
          <p:cNvPr id="9" name="文本框 8"/>
          <p:cNvSpPr txBox="1"/>
          <p:nvPr/>
        </p:nvSpPr>
        <p:spPr>
          <a:xfrm>
            <a:off x="8401685" y="4072890"/>
            <a:ext cx="2380615" cy="368300"/>
          </a:xfrm>
          <a:prstGeom prst="rect">
            <a:avLst/>
          </a:prstGeom>
          <a:noFill/>
        </p:spPr>
        <p:txBody>
          <a:bodyPr wrap="square" rtlCol="0" anchor="t">
            <a:spAutoFit/>
          </a:bodyPr>
          <a:p>
            <a:r>
              <a:rPr lang="zh-CN" altLang="en-US"/>
              <a:t>SPECTRO_ReCoLa.pkl</a:t>
            </a:r>
            <a:endParaRPr lang="zh-CN" altLang="en-US"/>
          </a:p>
        </p:txBody>
      </p:sp>
      <p:sp>
        <p:nvSpPr>
          <p:cNvPr id="10" name="圆角矩形 9"/>
          <p:cNvSpPr/>
          <p:nvPr/>
        </p:nvSpPr>
        <p:spPr>
          <a:xfrm>
            <a:off x="2937510" y="3856355"/>
            <a:ext cx="774700" cy="21653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5020945" y="3856355"/>
            <a:ext cx="2383790" cy="645160"/>
          </a:xfrm>
          <a:prstGeom prst="rect">
            <a:avLst/>
          </a:prstGeom>
          <a:noFill/>
        </p:spPr>
        <p:txBody>
          <a:bodyPr wrap="square" rtlCol="0">
            <a:spAutoFit/>
          </a:bodyPr>
          <a:p>
            <a:r>
              <a:rPr lang="en-US" altLang="zh-CN">
                <a:solidFill>
                  <a:schemeClr val="accent1"/>
                </a:solidFill>
              </a:rPr>
              <a:t>Spectrogram image resize to (224,224)</a:t>
            </a:r>
            <a:endParaRPr lang="en-US" altLang="zh-CN">
              <a:solidFill>
                <a:schemeClr val="accent1"/>
              </a:solidFill>
            </a:endParaRPr>
          </a:p>
        </p:txBody>
      </p:sp>
      <p:sp>
        <p:nvSpPr>
          <p:cNvPr id="12" name="圆角矩形 11"/>
          <p:cNvSpPr/>
          <p:nvPr/>
        </p:nvSpPr>
        <p:spPr>
          <a:xfrm>
            <a:off x="2788285" y="4487545"/>
            <a:ext cx="372745" cy="178435"/>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5020945" y="4596765"/>
            <a:ext cx="2383790" cy="645160"/>
          </a:xfrm>
          <a:prstGeom prst="rect">
            <a:avLst/>
          </a:prstGeom>
          <a:noFill/>
        </p:spPr>
        <p:txBody>
          <a:bodyPr wrap="square" rtlCol="0">
            <a:spAutoFit/>
          </a:bodyPr>
          <a:p>
            <a:r>
              <a:rPr lang="en-US" altLang="zh-CN">
                <a:solidFill>
                  <a:schemeClr val="accent2"/>
                </a:solidFill>
              </a:rPr>
              <a:t>One-hot encoding num_classes set as 10</a:t>
            </a:r>
            <a:endParaRPr lang="en-US" altLang="zh-CN">
              <a:solidFill>
                <a:schemeClr val="accent2"/>
              </a:solidFill>
            </a:endParaRPr>
          </a:p>
        </p:txBody>
      </p:sp>
      <p:sp>
        <p:nvSpPr>
          <p:cNvPr id="14" name="圆角矩形 13"/>
          <p:cNvSpPr/>
          <p:nvPr/>
        </p:nvSpPr>
        <p:spPr>
          <a:xfrm>
            <a:off x="2847975" y="5480050"/>
            <a:ext cx="379730" cy="201295"/>
          </a:xfrm>
          <a:prstGeom prst="roundRect">
            <a:avLst/>
          </a:prstGeom>
          <a:ln>
            <a:solidFill>
              <a:schemeClr val="accent4"/>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nvSpPr>
        <p:spPr>
          <a:xfrm>
            <a:off x="5020945" y="5397500"/>
            <a:ext cx="2383790" cy="645160"/>
          </a:xfrm>
          <a:prstGeom prst="rect">
            <a:avLst/>
          </a:prstGeom>
          <a:noFill/>
        </p:spPr>
        <p:txBody>
          <a:bodyPr wrap="square" rtlCol="0">
            <a:spAutoFit/>
          </a:bodyPr>
          <a:p>
            <a:r>
              <a:rPr lang="en-US" altLang="zh-CN">
                <a:solidFill>
                  <a:schemeClr val="accent4"/>
                </a:solidFill>
              </a:rPr>
              <a:t>Audio File Threshold</a:t>
            </a:r>
            <a:endParaRPr lang="en-US" altLang="zh-CN">
              <a:solidFill>
                <a:schemeClr val="accent4"/>
              </a:solidFill>
            </a:endParaRPr>
          </a:p>
          <a:p>
            <a:r>
              <a:rPr lang="en-US" altLang="zh-CN">
                <a:solidFill>
                  <a:schemeClr val="accent4"/>
                </a:solidFill>
              </a:rPr>
              <a:t>set as 177</a:t>
            </a:r>
            <a:endParaRPr lang="en-US" altLang="zh-CN">
              <a:solidFill>
                <a:schemeClr val="accent4"/>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76910" y="520065"/>
            <a:ext cx="4953000" cy="521970"/>
          </a:xfrm>
          <a:prstGeom prst="rect">
            <a:avLst/>
          </a:prstGeom>
          <a:noFill/>
        </p:spPr>
        <p:txBody>
          <a:bodyPr wrap="square" rtlCol="0">
            <a:spAutoFit/>
          </a:bodyPr>
          <a:p>
            <a:r>
              <a:rPr lang="en-US" altLang="zh-CN" sz="2800"/>
              <a:t>Model Structure</a:t>
            </a:r>
            <a:endParaRPr lang="en-US" altLang="zh-CN" sz="2800"/>
          </a:p>
        </p:txBody>
      </p:sp>
      <p:sp>
        <p:nvSpPr>
          <p:cNvPr id="6" name="文本框 5"/>
          <p:cNvSpPr txBox="1"/>
          <p:nvPr/>
        </p:nvSpPr>
        <p:spPr>
          <a:xfrm>
            <a:off x="766445" y="1346835"/>
            <a:ext cx="3515360" cy="368300"/>
          </a:xfrm>
          <a:prstGeom prst="rect">
            <a:avLst/>
          </a:prstGeom>
          <a:noFill/>
        </p:spPr>
        <p:txBody>
          <a:bodyPr wrap="square" rtlCol="0">
            <a:spAutoFit/>
          </a:bodyPr>
          <a:p>
            <a:r>
              <a:rPr lang="en-US" altLang="zh-CN"/>
              <a:t>Model 1 - SPECTRO Feature</a:t>
            </a:r>
            <a:endParaRPr lang="en-US" altLang="zh-CN"/>
          </a:p>
        </p:txBody>
      </p:sp>
      <p:sp>
        <p:nvSpPr>
          <p:cNvPr id="18" name="文本框 17"/>
          <p:cNvSpPr txBox="1"/>
          <p:nvPr/>
        </p:nvSpPr>
        <p:spPr>
          <a:xfrm>
            <a:off x="1102995" y="2198370"/>
            <a:ext cx="1187450" cy="368300"/>
          </a:xfrm>
          <a:prstGeom prst="rect">
            <a:avLst/>
          </a:prstGeom>
          <a:noFill/>
        </p:spPr>
        <p:txBody>
          <a:bodyPr wrap="square" rtlCol="0">
            <a:spAutoFit/>
          </a:bodyPr>
          <a:p>
            <a:r>
              <a:rPr lang="en-US" altLang="zh-CN"/>
              <a:t>Input layer</a:t>
            </a:r>
            <a:endParaRPr lang="en-US" altLang="zh-CN"/>
          </a:p>
        </p:txBody>
      </p:sp>
      <p:sp>
        <p:nvSpPr>
          <p:cNvPr id="19" name="文本框 18"/>
          <p:cNvSpPr txBox="1"/>
          <p:nvPr>
            <p:custDataLst>
              <p:tags r:id="rId1"/>
            </p:custDataLst>
          </p:nvPr>
        </p:nvSpPr>
        <p:spPr>
          <a:xfrm>
            <a:off x="2938145" y="2198370"/>
            <a:ext cx="2844800" cy="368300"/>
          </a:xfrm>
          <a:prstGeom prst="rect">
            <a:avLst/>
          </a:prstGeom>
          <a:noFill/>
        </p:spPr>
        <p:txBody>
          <a:bodyPr wrap="square" rtlCol="0">
            <a:spAutoFit/>
          </a:bodyPr>
          <a:p>
            <a:r>
              <a:rPr lang="en-US" altLang="zh-CN"/>
              <a:t>CNN Layers</a:t>
            </a:r>
            <a:endParaRPr lang="en-US" altLang="zh-CN"/>
          </a:p>
        </p:txBody>
      </p:sp>
      <p:cxnSp>
        <p:nvCxnSpPr>
          <p:cNvPr id="22" name="直接箭头连接符 21"/>
          <p:cNvCxnSpPr>
            <a:stCxn id="18" idx="3"/>
            <a:endCxn id="19" idx="1"/>
          </p:cNvCxnSpPr>
          <p:nvPr/>
        </p:nvCxnSpPr>
        <p:spPr>
          <a:xfrm>
            <a:off x="2290445" y="238252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
            </p:custDataLst>
          </p:nvPr>
        </p:nvCxnSpPr>
        <p:spPr>
          <a:xfrm>
            <a:off x="4157345" y="238252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custDataLst>
              <p:tags r:id="rId3"/>
            </p:custDataLst>
          </p:nvPr>
        </p:nvCxnSpPr>
        <p:spPr>
          <a:xfrm>
            <a:off x="6119495" y="238252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1179195" y="2788920"/>
            <a:ext cx="1758950" cy="368300"/>
          </a:xfrm>
          <a:prstGeom prst="rect">
            <a:avLst/>
          </a:prstGeom>
          <a:noFill/>
        </p:spPr>
        <p:txBody>
          <a:bodyPr wrap="square" rtlCol="0">
            <a:spAutoFit/>
          </a:bodyPr>
          <a:p>
            <a:r>
              <a:rPr lang="en-US" altLang="zh-CN"/>
              <a:t>(224,224,4)</a:t>
            </a:r>
            <a:endParaRPr lang="en-US" altLang="zh-CN"/>
          </a:p>
        </p:txBody>
      </p:sp>
      <p:sp>
        <p:nvSpPr>
          <p:cNvPr id="26" name="文本框 25"/>
          <p:cNvSpPr txBox="1"/>
          <p:nvPr>
            <p:custDataLst>
              <p:tags r:id="rId4"/>
            </p:custDataLst>
          </p:nvPr>
        </p:nvSpPr>
        <p:spPr>
          <a:xfrm>
            <a:off x="2722245" y="2714625"/>
            <a:ext cx="2178050" cy="1962150"/>
          </a:xfrm>
          <a:prstGeom prst="rect">
            <a:avLst/>
          </a:prstGeom>
          <a:noFill/>
        </p:spPr>
        <p:txBody>
          <a:bodyPr wrap="square" rtlCol="0" anchor="t">
            <a:noAutofit/>
          </a:bodyPr>
          <a:p>
            <a:r>
              <a:rPr lang="en-US" altLang="zh-CN"/>
              <a:t>2 2d-Convolutional layers: </a:t>
            </a:r>
            <a:endParaRPr lang="en-US" altLang="zh-CN"/>
          </a:p>
          <a:p>
            <a:r>
              <a:rPr lang="en-US" altLang="zh-CN"/>
              <a:t>128</a:t>
            </a:r>
            <a:r>
              <a:rPr lang="zh-CN" altLang="en-US"/>
              <a:t> filters,</a:t>
            </a:r>
            <a:r>
              <a:rPr lang="en-US" altLang="zh-CN"/>
              <a:t> </a:t>
            </a:r>
            <a:r>
              <a:rPr lang="zh-CN" altLang="en-US"/>
              <a:t>with kernel sizes of </a:t>
            </a:r>
            <a:r>
              <a:rPr lang="en-US" altLang="zh-CN"/>
              <a:t>(3,3)</a:t>
            </a:r>
            <a:r>
              <a:rPr lang="zh-CN" altLang="en-US"/>
              <a:t>.</a:t>
            </a:r>
            <a:endParaRPr lang="zh-CN" altLang="en-US"/>
          </a:p>
          <a:p>
            <a:endParaRPr lang="zh-CN" altLang="en-US"/>
          </a:p>
          <a:p>
            <a:r>
              <a:rPr lang="en-US" altLang="zh-CN"/>
              <a:t>Dropout</a:t>
            </a:r>
            <a:endParaRPr lang="en-US" altLang="zh-CN"/>
          </a:p>
          <a:p>
            <a:r>
              <a:rPr lang="en-US" altLang="zh-CN"/>
              <a:t>2d-Maxpooling</a:t>
            </a:r>
            <a:r>
              <a:rPr lang="zh-CN" altLang="en-US"/>
              <a:t> </a:t>
            </a:r>
            <a:endParaRPr lang="zh-CN" altLang="en-US"/>
          </a:p>
          <a:p>
            <a:endParaRPr lang="zh-CN" altLang="en-US"/>
          </a:p>
        </p:txBody>
      </p:sp>
      <p:sp>
        <p:nvSpPr>
          <p:cNvPr id="9" name="文本框 8"/>
          <p:cNvSpPr txBox="1"/>
          <p:nvPr>
            <p:custDataLst>
              <p:tags r:id="rId5"/>
            </p:custDataLst>
          </p:nvPr>
        </p:nvSpPr>
        <p:spPr>
          <a:xfrm>
            <a:off x="4900295" y="2198370"/>
            <a:ext cx="2844800" cy="368300"/>
          </a:xfrm>
          <a:prstGeom prst="rect">
            <a:avLst/>
          </a:prstGeom>
          <a:noFill/>
        </p:spPr>
        <p:txBody>
          <a:bodyPr wrap="square" rtlCol="0">
            <a:spAutoFit/>
          </a:bodyPr>
          <a:p>
            <a:r>
              <a:rPr lang="en-US" altLang="zh-CN"/>
              <a:t>CNN Layers</a:t>
            </a:r>
            <a:endParaRPr lang="en-US" altLang="zh-CN"/>
          </a:p>
        </p:txBody>
      </p:sp>
      <p:sp>
        <p:nvSpPr>
          <p:cNvPr id="10" name="文本框 9"/>
          <p:cNvSpPr txBox="1"/>
          <p:nvPr>
            <p:custDataLst>
              <p:tags r:id="rId6"/>
            </p:custDataLst>
          </p:nvPr>
        </p:nvSpPr>
        <p:spPr>
          <a:xfrm>
            <a:off x="4792980" y="2714625"/>
            <a:ext cx="2178050" cy="1962150"/>
          </a:xfrm>
          <a:prstGeom prst="rect">
            <a:avLst/>
          </a:prstGeom>
          <a:noFill/>
        </p:spPr>
        <p:txBody>
          <a:bodyPr wrap="square" rtlCol="0" anchor="t">
            <a:noAutofit/>
          </a:bodyPr>
          <a:p>
            <a:r>
              <a:rPr lang="en-US" altLang="zh-CN"/>
              <a:t>3 2d-Convolutional layers: </a:t>
            </a:r>
            <a:endParaRPr lang="en-US" altLang="zh-CN"/>
          </a:p>
          <a:p>
            <a:r>
              <a:rPr lang="en-US" altLang="zh-CN"/>
              <a:t>128</a:t>
            </a:r>
            <a:r>
              <a:rPr lang="zh-CN" altLang="en-US"/>
              <a:t> filters,</a:t>
            </a:r>
            <a:r>
              <a:rPr lang="en-US" altLang="zh-CN"/>
              <a:t> </a:t>
            </a:r>
            <a:r>
              <a:rPr lang="zh-CN" altLang="en-US"/>
              <a:t>with kernel sizes of </a:t>
            </a:r>
            <a:r>
              <a:rPr lang="en-US" altLang="zh-CN"/>
              <a:t>(3,3)</a:t>
            </a:r>
            <a:r>
              <a:rPr lang="zh-CN" altLang="en-US"/>
              <a:t>.</a:t>
            </a:r>
            <a:endParaRPr lang="zh-CN" altLang="en-US"/>
          </a:p>
          <a:p>
            <a:endParaRPr lang="zh-CN" altLang="en-US"/>
          </a:p>
          <a:p>
            <a:r>
              <a:rPr lang="en-US" altLang="zh-CN"/>
              <a:t>Dropout</a:t>
            </a:r>
            <a:endParaRPr lang="zh-CN" altLang="en-US"/>
          </a:p>
        </p:txBody>
      </p:sp>
      <p:sp>
        <p:nvSpPr>
          <p:cNvPr id="11" name="文本框 10"/>
          <p:cNvSpPr txBox="1"/>
          <p:nvPr>
            <p:custDataLst>
              <p:tags r:id="rId7"/>
            </p:custDataLst>
          </p:nvPr>
        </p:nvSpPr>
        <p:spPr>
          <a:xfrm>
            <a:off x="7109460" y="2714625"/>
            <a:ext cx="2178050" cy="1962150"/>
          </a:xfrm>
          <a:prstGeom prst="rect">
            <a:avLst/>
          </a:prstGeom>
          <a:noFill/>
        </p:spPr>
        <p:txBody>
          <a:bodyPr wrap="square" rtlCol="0" anchor="t">
            <a:noAutofit/>
          </a:bodyPr>
          <a:p>
            <a:r>
              <a:rPr lang="en-US" altLang="zh-CN"/>
              <a:t>1 2d-Convolutional layers: </a:t>
            </a:r>
            <a:endParaRPr lang="en-US" altLang="zh-CN"/>
          </a:p>
          <a:p>
            <a:r>
              <a:rPr lang="en-US" altLang="zh-CN"/>
              <a:t>128</a:t>
            </a:r>
            <a:r>
              <a:rPr lang="zh-CN" altLang="en-US"/>
              <a:t> filters,</a:t>
            </a:r>
            <a:r>
              <a:rPr lang="en-US" altLang="zh-CN"/>
              <a:t> </a:t>
            </a:r>
            <a:r>
              <a:rPr lang="zh-CN" altLang="en-US"/>
              <a:t>with kernel sizes of </a:t>
            </a:r>
            <a:r>
              <a:rPr lang="en-US" altLang="zh-CN"/>
              <a:t>(3,3)</a:t>
            </a:r>
            <a:r>
              <a:rPr lang="zh-CN" altLang="en-US"/>
              <a:t>.</a:t>
            </a:r>
            <a:endParaRPr lang="zh-CN" altLang="en-US"/>
          </a:p>
          <a:p>
            <a:endParaRPr lang="zh-CN" altLang="en-US"/>
          </a:p>
          <a:p>
            <a:r>
              <a:rPr lang="en-US" altLang="zh-CN"/>
              <a:t>Dropout</a:t>
            </a:r>
            <a:endParaRPr lang="en-US" altLang="zh-CN"/>
          </a:p>
          <a:p>
            <a:r>
              <a:rPr lang="en-US" altLang="zh-CN"/>
              <a:t>2d-Maxpooling</a:t>
            </a:r>
            <a:r>
              <a:rPr lang="zh-CN" altLang="en-US"/>
              <a:t> </a:t>
            </a:r>
            <a:endParaRPr lang="zh-CN" altLang="en-US"/>
          </a:p>
          <a:p>
            <a:endParaRPr lang="zh-CN" altLang="en-US"/>
          </a:p>
        </p:txBody>
      </p:sp>
      <p:sp>
        <p:nvSpPr>
          <p:cNvPr id="12" name="文本框 11"/>
          <p:cNvSpPr txBox="1"/>
          <p:nvPr>
            <p:custDataLst>
              <p:tags r:id="rId8"/>
            </p:custDataLst>
          </p:nvPr>
        </p:nvSpPr>
        <p:spPr>
          <a:xfrm>
            <a:off x="7016115" y="2198370"/>
            <a:ext cx="2844800" cy="368300"/>
          </a:xfrm>
          <a:prstGeom prst="rect">
            <a:avLst/>
          </a:prstGeom>
          <a:noFill/>
        </p:spPr>
        <p:txBody>
          <a:bodyPr wrap="square" rtlCol="0">
            <a:spAutoFit/>
          </a:bodyPr>
          <a:p>
            <a:r>
              <a:rPr lang="en-US" altLang="zh-CN"/>
              <a:t>CNN Layers</a:t>
            </a:r>
            <a:endParaRPr lang="en-US" altLang="zh-CN"/>
          </a:p>
        </p:txBody>
      </p:sp>
      <p:cxnSp>
        <p:nvCxnSpPr>
          <p:cNvPr id="13" name="直接箭头连接符 12"/>
          <p:cNvCxnSpPr/>
          <p:nvPr>
            <p:custDataLst>
              <p:tags r:id="rId9"/>
            </p:custDataLst>
          </p:nvPr>
        </p:nvCxnSpPr>
        <p:spPr>
          <a:xfrm>
            <a:off x="8375650" y="238887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9287510" y="2198370"/>
            <a:ext cx="2844800" cy="368300"/>
          </a:xfrm>
          <a:prstGeom prst="rect">
            <a:avLst/>
          </a:prstGeom>
          <a:noFill/>
        </p:spPr>
        <p:txBody>
          <a:bodyPr wrap="square" rtlCol="0">
            <a:spAutoFit/>
          </a:bodyPr>
          <a:p>
            <a:r>
              <a:rPr lang="en-US" altLang="zh-CN"/>
              <a:t>Flatten</a:t>
            </a:r>
            <a:endParaRPr lang="en-US" altLang="zh-C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76910" y="520065"/>
            <a:ext cx="4953000" cy="521970"/>
          </a:xfrm>
          <a:prstGeom prst="rect">
            <a:avLst/>
          </a:prstGeom>
          <a:noFill/>
        </p:spPr>
        <p:txBody>
          <a:bodyPr wrap="square" rtlCol="0">
            <a:spAutoFit/>
          </a:bodyPr>
          <a:p>
            <a:r>
              <a:rPr lang="en-US" altLang="zh-CN" sz="2800"/>
              <a:t>Model Structure</a:t>
            </a:r>
            <a:endParaRPr lang="en-US" altLang="zh-CN" sz="2800"/>
          </a:p>
        </p:txBody>
      </p:sp>
      <p:sp>
        <p:nvSpPr>
          <p:cNvPr id="6" name="文本框 5"/>
          <p:cNvSpPr txBox="1"/>
          <p:nvPr/>
        </p:nvSpPr>
        <p:spPr>
          <a:xfrm>
            <a:off x="766445" y="1346835"/>
            <a:ext cx="3515360" cy="368300"/>
          </a:xfrm>
          <a:prstGeom prst="rect">
            <a:avLst/>
          </a:prstGeom>
          <a:noFill/>
        </p:spPr>
        <p:txBody>
          <a:bodyPr wrap="square" rtlCol="0">
            <a:spAutoFit/>
          </a:bodyPr>
          <a:p>
            <a:r>
              <a:rPr lang="en-US" altLang="zh-CN"/>
              <a:t>Model 2 - MFCC Feature</a:t>
            </a:r>
            <a:endParaRPr lang="en-US" altLang="zh-CN"/>
          </a:p>
        </p:txBody>
      </p:sp>
      <p:sp>
        <p:nvSpPr>
          <p:cNvPr id="18" name="文本框 17"/>
          <p:cNvSpPr txBox="1"/>
          <p:nvPr/>
        </p:nvSpPr>
        <p:spPr>
          <a:xfrm>
            <a:off x="1102995" y="2198370"/>
            <a:ext cx="1187450" cy="368300"/>
          </a:xfrm>
          <a:prstGeom prst="rect">
            <a:avLst/>
          </a:prstGeom>
          <a:noFill/>
        </p:spPr>
        <p:txBody>
          <a:bodyPr wrap="square" rtlCol="0">
            <a:spAutoFit/>
          </a:bodyPr>
          <a:p>
            <a:r>
              <a:rPr lang="en-US" altLang="zh-CN"/>
              <a:t>Input layer</a:t>
            </a:r>
            <a:endParaRPr lang="en-US" altLang="zh-CN"/>
          </a:p>
        </p:txBody>
      </p:sp>
      <p:sp>
        <p:nvSpPr>
          <p:cNvPr id="19" name="文本框 18"/>
          <p:cNvSpPr txBox="1"/>
          <p:nvPr>
            <p:custDataLst>
              <p:tags r:id="rId1"/>
            </p:custDataLst>
          </p:nvPr>
        </p:nvSpPr>
        <p:spPr>
          <a:xfrm>
            <a:off x="2938145" y="2198370"/>
            <a:ext cx="2844800" cy="368300"/>
          </a:xfrm>
          <a:prstGeom prst="rect">
            <a:avLst/>
          </a:prstGeom>
          <a:noFill/>
        </p:spPr>
        <p:txBody>
          <a:bodyPr wrap="square" rtlCol="0">
            <a:spAutoFit/>
          </a:bodyPr>
          <a:p>
            <a:r>
              <a:rPr lang="en-US" altLang="zh-CN"/>
              <a:t>CNN Layers</a:t>
            </a:r>
            <a:endParaRPr lang="en-US" altLang="zh-CN"/>
          </a:p>
        </p:txBody>
      </p:sp>
      <p:cxnSp>
        <p:nvCxnSpPr>
          <p:cNvPr id="22" name="直接箭头连接符 21"/>
          <p:cNvCxnSpPr>
            <a:stCxn id="18" idx="3"/>
            <a:endCxn id="19" idx="1"/>
          </p:cNvCxnSpPr>
          <p:nvPr/>
        </p:nvCxnSpPr>
        <p:spPr>
          <a:xfrm>
            <a:off x="2290445" y="238252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
            </p:custDataLst>
          </p:nvPr>
        </p:nvCxnSpPr>
        <p:spPr>
          <a:xfrm>
            <a:off x="4157345" y="238252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custDataLst>
              <p:tags r:id="rId3"/>
            </p:custDataLst>
          </p:nvPr>
        </p:nvCxnSpPr>
        <p:spPr>
          <a:xfrm>
            <a:off x="6119495" y="238252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1179195" y="2788920"/>
            <a:ext cx="1758950" cy="368300"/>
          </a:xfrm>
          <a:prstGeom prst="rect">
            <a:avLst/>
          </a:prstGeom>
          <a:noFill/>
        </p:spPr>
        <p:txBody>
          <a:bodyPr wrap="square" rtlCol="0">
            <a:spAutoFit/>
          </a:bodyPr>
          <a:p>
            <a:r>
              <a:rPr lang="en-US" altLang="zh-CN"/>
              <a:t>(177,1)</a:t>
            </a:r>
            <a:endParaRPr lang="en-US" altLang="zh-CN"/>
          </a:p>
        </p:txBody>
      </p:sp>
      <p:sp>
        <p:nvSpPr>
          <p:cNvPr id="26" name="文本框 25"/>
          <p:cNvSpPr txBox="1"/>
          <p:nvPr>
            <p:custDataLst>
              <p:tags r:id="rId4"/>
            </p:custDataLst>
          </p:nvPr>
        </p:nvSpPr>
        <p:spPr>
          <a:xfrm>
            <a:off x="2722245" y="2714625"/>
            <a:ext cx="2178050" cy="1962150"/>
          </a:xfrm>
          <a:prstGeom prst="rect">
            <a:avLst/>
          </a:prstGeom>
          <a:noFill/>
        </p:spPr>
        <p:txBody>
          <a:bodyPr wrap="square" rtlCol="0" anchor="t">
            <a:noAutofit/>
          </a:bodyPr>
          <a:p>
            <a:r>
              <a:rPr lang="en-US" altLang="zh-CN"/>
              <a:t>2 1d-Convolutional layers: </a:t>
            </a:r>
            <a:endParaRPr lang="en-US" altLang="zh-CN"/>
          </a:p>
          <a:p>
            <a:r>
              <a:rPr lang="en-US" altLang="zh-CN"/>
              <a:t>128</a:t>
            </a:r>
            <a:r>
              <a:rPr lang="zh-CN" altLang="en-US"/>
              <a:t> filters,</a:t>
            </a:r>
            <a:r>
              <a:rPr lang="en-US" altLang="zh-CN"/>
              <a:t> </a:t>
            </a:r>
            <a:r>
              <a:rPr lang="zh-CN" altLang="en-US"/>
              <a:t>with kernel sizes of </a:t>
            </a:r>
            <a:r>
              <a:rPr lang="en-US" altLang="zh-CN"/>
              <a:t>5</a:t>
            </a:r>
            <a:r>
              <a:rPr lang="zh-CN" altLang="en-US"/>
              <a:t>.</a:t>
            </a:r>
            <a:endParaRPr lang="zh-CN" altLang="en-US"/>
          </a:p>
        </p:txBody>
      </p:sp>
      <p:cxnSp>
        <p:nvCxnSpPr>
          <p:cNvPr id="13" name="直接箭头连接符 12"/>
          <p:cNvCxnSpPr/>
          <p:nvPr>
            <p:custDataLst>
              <p:tags r:id="rId5"/>
            </p:custDataLst>
          </p:nvPr>
        </p:nvCxnSpPr>
        <p:spPr>
          <a:xfrm>
            <a:off x="8375650" y="238887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4975860" y="2198370"/>
            <a:ext cx="2844800" cy="368300"/>
          </a:xfrm>
          <a:prstGeom prst="rect">
            <a:avLst/>
          </a:prstGeom>
          <a:noFill/>
        </p:spPr>
        <p:txBody>
          <a:bodyPr wrap="square" rtlCol="0">
            <a:spAutoFit/>
          </a:bodyPr>
          <a:p>
            <a:r>
              <a:rPr lang="en-US" altLang="zh-CN"/>
              <a:t>Dropout</a:t>
            </a:r>
            <a:endParaRPr lang="en-US" altLang="zh-CN"/>
          </a:p>
        </p:txBody>
      </p:sp>
      <p:sp>
        <p:nvSpPr>
          <p:cNvPr id="2" name="文本框 1"/>
          <p:cNvSpPr txBox="1"/>
          <p:nvPr/>
        </p:nvSpPr>
        <p:spPr>
          <a:xfrm>
            <a:off x="6862445" y="2198370"/>
            <a:ext cx="2844800" cy="368300"/>
          </a:xfrm>
          <a:prstGeom prst="rect">
            <a:avLst/>
          </a:prstGeom>
          <a:noFill/>
        </p:spPr>
        <p:txBody>
          <a:bodyPr wrap="square" rtlCol="0">
            <a:spAutoFit/>
          </a:bodyPr>
          <a:p>
            <a:r>
              <a:rPr lang="en-US" altLang="zh-CN"/>
              <a:t>Maxpooling</a:t>
            </a:r>
            <a:endParaRPr lang="en-US" altLang="zh-CN"/>
          </a:p>
        </p:txBody>
      </p:sp>
      <p:sp>
        <p:nvSpPr>
          <p:cNvPr id="3" name="文本框 2"/>
          <p:cNvSpPr txBox="1"/>
          <p:nvPr/>
        </p:nvSpPr>
        <p:spPr>
          <a:xfrm>
            <a:off x="9162415" y="2198370"/>
            <a:ext cx="2844800" cy="368300"/>
          </a:xfrm>
          <a:prstGeom prst="rect">
            <a:avLst/>
          </a:prstGeom>
          <a:noFill/>
        </p:spPr>
        <p:txBody>
          <a:bodyPr wrap="square" rtlCol="0">
            <a:spAutoFit/>
          </a:bodyPr>
          <a:p>
            <a:r>
              <a:rPr lang="en-US" altLang="zh-CN"/>
              <a:t>Flatten</a:t>
            </a:r>
            <a:endParaRPr lang="en-US" altLang="zh-C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76910" y="520065"/>
            <a:ext cx="4953000" cy="521970"/>
          </a:xfrm>
          <a:prstGeom prst="rect">
            <a:avLst/>
          </a:prstGeom>
          <a:noFill/>
        </p:spPr>
        <p:txBody>
          <a:bodyPr wrap="square" rtlCol="0">
            <a:spAutoFit/>
          </a:bodyPr>
          <a:p>
            <a:r>
              <a:rPr lang="en-US" altLang="zh-CN" sz="2800"/>
              <a:t>Model Structure</a:t>
            </a:r>
            <a:endParaRPr lang="en-US" altLang="zh-CN" sz="2800"/>
          </a:p>
        </p:txBody>
      </p:sp>
      <p:sp>
        <p:nvSpPr>
          <p:cNvPr id="6" name="文本框 5"/>
          <p:cNvSpPr txBox="1"/>
          <p:nvPr/>
        </p:nvSpPr>
        <p:spPr>
          <a:xfrm>
            <a:off x="766445" y="1346835"/>
            <a:ext cx="3515360" cy="368300"/>
          </a:xfrm>
          <a:prstGeom prst="rect">
            <a:avLst/>
          </a:prstGeom>
          <a:noFill/>
        </p:spPr>
        <p:txBody>
          <a:bodyPr wrap="square" rtlCol="0">
            <a:spAutoFit/>
          </a:bodyPr>
          <a:p>
            <a:r>
              <a:rPr lang="en-US" altLang="zh-CN"/>
              <a:t>Concatnate 2 models</a:t>
            </a:r>
            <a:endParaRPr lang="en-US" altLang="zh-CN"/>
          </a:p>
        </p:txBody>
      </p:sp>
      <p:pic>
        <p:nvPicPr>
          <p:cNvPr id="7" name="图片 6"/>
          <p:cNvPicPr>
            <a:picLocks noChangeAspect="1"/>
          </p:cNvPicPr>
          <p:nvPr/>
        </p:nvPicPr>
        <p:blipFill>
          <a:blip r:embed="rId1"/>
          <a:stretch>
            <a:fillRect/>
          </a:stretch>
        </p:blipFill>
        <p:spPr>
          <a:xfrm>
            <a:off x="766445" y="2208530"/>
            <a:ext cx="5680710" cy="2297430"/>
          </a:xfrm>
          <a:prstGeom prst="rect">
            <a:avLst/>
          </a:prstGeom>
        </p:spPr>
      </p:pic>
      <p:sp>
        <p:nvSpPr>
          <p:cNvPr id="8" name="文本框 7"/>
          <p:cNvSpPr txBox="1"/>
          <p:nvPr/>
        </p:nvSpPr>
        <p:spPr>
          <a:xfrm>
            <a:off x="6720205" y="2306320"/>
            <a:ext cx="6096000" cy="368300"/>
          </a:xfrm>
          <a:prstGeom prst="rect">
            <a:avLst/>
          </a:prstGeom>
          <a:noFill/>
        </p:spPr>
        <p:txBody>
          <a:bodyPr wrap="square" rtlCol="0" anchor="t">
            <a:spAutoFit/>
          </a:bodyPr>
          <a:p>
            <a:r>
              <a:rPr lang="zh-CN" altLang="en-US"/>
              <a:t>CNN MFCC based output</a:t>
            </a:r>
            <a:endParaRPr lang="zh-CN" altLang="en-US"/>
          </a:p>
        </p:txBody>
      </p:sp>
      <p:sp>
        <p:nvSpPr>
          <p:cNvPr id="9" name="文本框 8"/>
          <p:cNvSpPr txBox="1"/>
          <p:nvPr/>
        </p:nvSpPr>
        <p:spPr>
          <a:xfrm>
            <a:off x="6720205" y="2816860"/>
            <a:ext cx="6096000" cy="368300"/>
          </a:xfrm>
          <a:prstGeom prst="rect">
            <a:avLst/>
          </a:prstGeom>
          <a:noFill/>
        </p:spPr>
        <p:txBody>
          <a:bodyPr wrap="square" rtlCol="0" anchor="t">
            <a:spAutoFit/>
          </a:bodyPr>
          <a:p>
            <a:r>
              <a:rPr lang="zh-CN" altLang="en-US">
                <a:sym typeface="+mn-ea"/>
              </a:rPr>
              <a:t>CNN Spectrograms output</a:t>
            </a:r>
            <a:endParaRPr lang="zh-CN" altLang="en-US">
              <a:sym typeface="+mn-ea"/>
            </a:endParaRPr>
          </a:p>
        </p:txBody>
      </p:sp>
      <p:sp>
        <p:nvSpPr>
          <p:cNvPr id="10" name="文本框 9"/>
          <p:cNvSpPr txBox="1"/>
          <p:nvPr/>
        </p:nvSpPr>
        <p:spPr>
          <a:xfrm>
            <a:off x="6816090" y="4041775"/>
            <a:ext cx="6096000" cy="368300"/>
          </a:xfrm>
          <a:prstGeom prst="rect">
            <a:avLst/>
          </a:prstGeom>
          <a:noFill/>
        </p:spPr>
        <p:txBody>
          <a:bodyPr wrap="square" rtlCol="0" anchor="t">
            <a:spAutoFit/>
          </a:bodyPr>
          <a:p>
            <a:r>
              <a:rPr lang="en-US" altLang="zh-CN">
                <a:sym typeface="+mn-ea"/>
              </a:rPr>
              <a:t>Softmax - Prediction</a:t>
            </a:r>
            <a:endParaRPr lang="en-US" altLang="zh-CN">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36600" y="490220"/>
            <a:ext cx="5452110" cy="521970"/>
          </a:xfrm>
          <a:prstGeom prst="rect">
            <a:avLst/>
          </a:prstGeom>
          <a:noFill/>
        </p:spPr>
        <p:txBody>
          <a:bodyPr wrap="square" rtlCol="0">
            <a:spAutoFit/>
          </a:bodyPr>
          <a:p>
            <a:r>
              <a:rPr lang="en-US" altLang="zh-CN" sz="2800"/>
              <a:t>Results</a:t>
            </a:r>
            <a:endParaRPr lang="en-US" altLang="zh-CN" sz="2800"/>
          </a:p>
        </p:txBody>
      </p:sp>
      <p:graphicFrame>
        <p:nvGraphicFramePr>
          <p:cNvPr id="7" name="表格 6"/>
          <p:cNvGraphicFramePr/>
          <p:nvPr>
            <p:custDataLst>
              <p:tags r:id="rId1"/>
            </p:custDataLst>
          </p:nvPr>
        </p:nvGraphicFramePr>
        <p:xfrm>
          <a:off x="1344295" y="1113155"/>
          <a:ext cx="8933180" cy="3828415"/>
        </p:xfrm>
        <a:graphic>
          <a:graphicData uri="http://schemas.openxmlformats.org/drawingml/2006/table">
            <a:tbl>
              <a:tblPr firstRow="1" bandRow="1">
                <a:tableStyleId>{5C22544A-7EE6-4342-B048-85BDC9FD1C3A}</a:tableStyleId>
              </a:tblPr>
              <a:tblGrid>
                <a:gridCol w="1786636"/>
                <a:gridCol w="1786636"/>
                <a:gridCol w="1786636"/>
                <a:gridCol w="1786255"/>
                <a:gridCol w="1787017"/>
              </a:tblGrid>
              <a:tr h="495935">
                <a:tc>
                  <a:txBody>
                    <a:bodyPr/>
                    <a:p>
                      <a:pPr algn="ctr">
                        <a:buNone/>
                      </a:pPr>
                      <a:r>
                        <a:rPr lang="en-US" altLang="zh-CN">
                          <a:solidFill>
                            <a:schemeClr val="tx1"/>
                          </a:solidFill>
                        </a:rPr>
                        <a:t>Epochs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Accuracy</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Precision</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Recall</a:t>
                      </a:r>
                      <a:endParaRPr lang="en-US" altLang="zh-CN">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F1-Score</a:t>
                      </a:r>
                      <a:endParaRPr lang="en-US" altLang="zh-CN">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20</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62.70%</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solidFill>
                            <a:schemeClr val="tx1"/>
                          </a:solidFill>
                        </a:rPr>
                        <a:t>40</a:t>
                      </a:r>
                      <a:endParaRPr 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73.37%</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72.08%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58.04%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55.81%</a:t>
                      </a: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60</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76.11%</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77.77%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62.67%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62.37%</a:t>
                      </a: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80</a:t>
                      </a:r>
                      <a:endParaRPr lang="en-US" altLang="zh-CN">
                        <a:solidFill>
                          <a:schemeClr val="tx1"/>
                        </a:solidFill>
                      </a:endParaRPr>
                    </a:p>
                  </a:txBody>
                  <a:tcPr>
                    <a:lnR w="12700" cmpd="sng">
                      <a:solidFill>
                        <a:schemeClr val="tx1"/>
                      </a:solidFill>
                      <a:prstDash val="solid"/>
                    </a:lnR>
                    <a:lnT w="12700">
                      <a:solidFill>
                        <a:schemeClr val="tx1"/>
                      </a:solidFill>
                      <a:prstDash val="solid"/>
                    </a:lnT>
                    <a:noFill/>
                  </a:tcPr>
                </a:tc>
                <a:tc>
                  <a:txBody>
                    <a:bodyPr/>
                    <a:p>
                      <a:pPr algn="ctr">
                        <a:buNone/>
                      </a:pPr>
                      <a:r>
                        <a:rPr lang="en-US" altLang="zh-CN">
                          <a:solidFill>
                            <a:schemeClr val="tx1"/>
                          </a:solidFill>
                        </a:rPr>
                        <a:t>78.31%</a:t>
                      </a:r>
                      <a:endParaRPr lang="en-US" altLang="zh-CN">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en-US" altLang="zh-CN">
                          <a:solidFill>
                            <a:schemeClr val="tx1"/>
                          </a:solidFill>
                        </a:rPr>
                        <a:t>79.23%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en-US" altLang="zh-CN">
                          <a:solidFill>
                            <a:schemeClr val="tx1"/>
                          </a:solidFill>
                        </a:rPr>
                        <a:t>62.97%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en-US" altLang="zh-CN">
                          <a:solidFill>
                            <a:schemeClr val="tx1"/>
                          </a:solidFill>
                        </a:rPr>
                        <a:t>62.69%</a:t>
                      </a:r>
                      <a:endParaRPr lang="en-US" altLang="zh-CN">
                        <a:solidFill>
                          <a:schemeClr val="tx1"/>
                        </a:solidFill>
                      </a:endParaRPr>
                    </a:p>
                  </a:txBody>
                  <a:tcPr>
                    <a:lnL w="12700" cmpd="sng">
                      <a:solidFill>
                        <a:schemeClr val="tx1"/>
                      </a:solidFill>
                      <a:prstDash val="solid"/>
                    </a:lnL>
                    <a:lnT w="12700" cmpd="sng">
                      <a:solidFill>
                        <a:schemeClr val="tx1"/>
                      </a:solidFill>
                      <a:prstDash val="solid"/>
                    </a:lnT>
                    <a:noFill/>
                  </a:tcPr>
                </a:tc>
              </a:tr>
            </a:tbl>
          </a:graphicData>
        </a:graphic>
      </p:graphicFrame>
      <p:graphicFrame>
        <p:nvGraphicFramePr>
          <p:cNvPr id="9" name="表格 8"/>
          <p:cNvGraphicFramePr/>
          <p:nvPr/>
        </p:nvGraphicFramePr>
        <p:xfrm>
          <a:off x="1339215" y="4917440"/>
          <a:ext cx="8933180" cy="833120"/>
        </p:xfrm>
        <a:graphic>
          <a:graphicData uri="http://schemas.openxmlformats.org/drawingml/2006/table">
            <a:tbl>
              <a:tblPr firstRow="1" bandRow="1">
                <a:tableStyleId>{5C22544A-7EE6-4342-B048-85BDC9FD1C3A}</a:tableStyleId>
              </a:tblPr>
              <a:tblGrid>
                <a:gridCol w="1786636"/>
                <a:gridCol w="1786636"/>
                <a:gridCol w="1786636"/>
                <a:gridCol w="1786255"/>
                <a:gridCol w="1787017"/>
              </a:tblGrid>
              <a:tr h="833120">
                <a:tc>
                  <a:txBody>
                    <a:bodyPr/>
                    <a:p>
                      <a:pPr algn="ctr">
                        <a:buNone/>
                      </a:pPr>
                      <a:r>
                        <a:rPr lang="en-US" altLang="zh-CN" b="0">
                          <a:solidFill>
                            <a:schemeClr val="tx1"/>
                          </a:solidFill>
                        </a:rPr>
                        <a:t>100</a:t>
                      </a:r>
                      <a:endParaRPr lang="en-US" altLang="zh-CN" b="0">
                        <a:solidFill>
                          <a:schemeClr val="tx1"/>
                        </a:solidFill>
                      </a:endParaRPr>
                    </a:p>
                  </a:txBody>
                  <a:tcPr>
                    <a:lnR w="12700" cmpd="sng">
                      <a:solidFill>
                        <a:schemeClr val="tx1"/>
                      </a:solidFill>
                      <a:prstDash val="solid"/>
                    </a:lnR>
                    <a:lnT w="12700">
                      <a:solidFill>
                        <a:schemeClr val="tx1"/>
                      </a:solidFill>
                      <a:prstDash val="solid"/>
                    </a:lnT>
                    <a:noFill/>
                  </a:tcPr>
                </a:tc>
                <a:tc>
                  <a:txBody>
                    <a:bodyPr/>
                    <a:p>
                      <a:pPr algn="ctr">
                        <a:buNone/>
                      </a:pPr>
                      <a:r>
                        <a:rPr lang="en-US" altLang="zh-CN" b="0">
                          <a:solidFill>
                            <a:schemeClr val="tx1"/>
                          </a:solidFill>
                        </a:rPr>
                        <a:t>80.02%</a:t>
                      </a:r>
                      <a:endParaRPr lang="en-US" altLang="zh-CN" b="0">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en-US" altLang="zh-CN" b="0">
                          <a:solidFill>
                            <a:schemeClr val="tx1"/>
                          </a:solidFill>
                        </a:rPr>
                        <a:t>74.54%</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en-US" altLang="zh-CN" b="0">
                          <a:solidFill>
                            <a:schemeClr val="tx1"/>
                          </a:solidFill>
                        </a:rPr>
                        <a:t>66.08%</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en-US" altLang="zh-CN" b="0">
                          <a:solidFill>
                            <a:schemeClr val="tx1"/>
                          </a:solidFill>
                        </a:rPr>
                        <a:t>66.95%</a:t>
                      </a:r>
                      <a:endParaRPr lang="en-US" altLang="zh-CN" b="0">
                        <a:solidFill>
                          <a:schemeClr val="tx1"/>
                        </a:solidFill>
                      </a:endParaRPr>
                    </a:p>
                  </a:txBody>
                  <a:tcPr>
                    <a:lnL w="12700" cmpd="sng">
                      <a:solidFill>
                        <a:schemeClr val="tx1"/>
                      </a:solidFill>
                      <a:prstDash val="solid"/>
                    </a:lnL>
                    <a:lnT w="12700" cmpd="sng">
                      <a:solidFill>
                        <a:schemeClr val="tx1"/>
                      </a:solidFill>
                      <a:prstDash val="solid"/>
                    </a:lnT>
                    <a:noFill/>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36600" y="490220"/>
            <a:ext cx="5452110" cy="953135"/>
          </a:xfrm>
          <a:prstGeom prst="rect">
            <a:avLst/>
          </a:prstGeom>
          <a:noFill/>
        </p:spPr>
        <p:txBody>
          <a:bodyPr wrap="square" rtlCol="0">
            <a:spAutoFit/>
          </a:bodyPr>
          <a:p>
            <a:r>
              <a:rPr lang="en-US" altLang="zh-CN" sz="2800"/>
              <a:t>SVM on original dataset</a:t>
            </a:r>
            <a:endParaRPr lang="en-US" altLang="zh-CN" sz="2800"/>
          </a:p>
          <a:p>
            <a:r>
              <a:rPr lang="en-US" altLang="zh-CN" sz="2800"/>
              <a:t>Results</a:t>
            </a:r>
            <a:endParaRPr lang="en-US" altLang="zh-CN" sz="2800"/>
          </a:p>
        </p:txBody>
      </p:sp>
      <p:graphicFrame>
        <p:nvGraphicFramePr>
          <p:cNvPr id="7" name="表格 6"/>
          <p:cNvGraphicFramePr/>
          <p:nvPr>
            <p:custDataLst>
              <p:tags r:id="rId1"/>
            </p:custDataLst>
          </p:nvPr>
        </p:nvGraphicFramePr>
        <p:xfrm>
          <a:off x="1299845" y="2297430"/>
          <a:ext cx="8933180" cy="3828415"/>
        </p:xfrm>
        <a:graphic>
          <a:graphicData uri="http://schemas.openxmlformats.org/drawingml/2006/table">
            <a:tbl>
              <a:tblPr firstRow="1" bandRow="1">
                <a:tableStyleId>{5C22544A-7EE6-4342-B048-85BDC9FD1C3A}</a:tableStyleId>
              </a:tblPr>
              <a:tblGrid>
                <a:gridCol w="1786636"/>
                <a:gridCol w="1786636"/>
                <a:gridCol w="1786636"/>
                <a:gridCol w="1786255"/>
                <a:gridCol w="1787017"/>
              </a:tblGrid>
              <a:tr h="495935">
                <a:tc>
                  <a:txBody>
                    <a:bodyPr/>
                    <a:p>
                      <a:pPr algn="ctr">
                        <a:buNone/>
                      </a:pPr>
                      <a:r>
                        <a:rPr lang="en-US" altLang="zh-CN">
                          <a:solidFill>
                            <a:schemeClr val="tx1"/>
                          </a:solidFill>
                        </a:rPr>
                        <a:t>Parameters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Accuracy</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Precision</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Validation</a:t>
                      </a:r>
                      <a:endParaRPr lang="en-US" altLang="zh-CN">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F1-Score</a:t>
                      </a:r>
                      <a:endParaRPr lang="en-US" altLang="zh-CN">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solidFill>
                            <a:schemeClr val="tx1"/>
                          </a:solidFill>
                        </a:rPr>
                        <a:t>c: 1</a:t>
                      </a:r>
                      <a:endParaRPr lang="en-US">
                        <a:solidFill>
                          <a:schemeClr val="tx1"/>
                        </a:solidFill>
                      </a:endParaRPr>
                    </a:p>
                    <a:p>
                      <a:pPr algn="ctr">
                        <a:buNone/>
                      </a:pPr>
                      <a:r>
                        <a:rPr lang="en-US">
                          <a:solidFill>
                            <a:schemeClr val="tx1"/>
                          </a:solidFill>
                        </a:rPr>
                        <a:t>gamma: 0.01</a:t>
                      </a:r>
                      <a:endParaRPr lang="en-US">
                        <a:solidFill>
                          <a:schemeClr val="tx1"/>
                        </a:solidFill>
                      </a:endParaRPr>
                    </a:p>
                    <a:p>
                      <a:pPr algn="ctr">
                        <a:buNone/>
                      </a:pPr>
                      <a:r>
                        <a:rPr lang="en-US">
                          <a:solidFill>
                            <a:schemeClr val="tx1"/>
                          </a:solidFill>
                        </a:rPr>
                        <a:t>kernel: rbf</a:t>
                      </a:r>
                      <a:endParaRPr 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Train: 93.5%</a:t>
                      </a:r>
                      <a:endParaRPr lang="en-US" altLang="zh-CN">
                        <a:solidFill>
                          <a:schemeClr val="tx1"/>
                        </a:solidFill>
                      </a:endParaRPr>
                    </a:p>
                    <a:p>
                      <a:pPr algn="ctr">
                        <a:buNone/>
                      </a:pPr>
                      <a:r>
                        <a:rPr lang="en-US" altLang="zh-CN">
                          <a:solidFill>
                            <a:schemeClr val="tx1"/>
                          </a:solidFill>
                        </a:rPr>
                        <a:t>Test: </a:t>
                      </a:r>
                      <a:r>
                        <a:rPr lang="en-US" altLang="zh-CN" sz="1800">
                          <a:solidFill>
                            <a:schemeClr val="tx1"/>
                          </a:solidFill>
                          <a:sym typeface="+mn-ea"/>
                        </a:rPr>
                        <a:t>64.45%</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Train: 100%</a:t>
                      </a:r>
                      <a:endParaRPr lang="en-US" altLang="zh-CN" sz="1800">
                        <a:solidFill>
                          <a:schemeClr val="tx1"/>
                        </a:solidFill>
                        <a:sym typeface="+mn-ea"/>
                      </a:endParaRPr>
                    </a:p>
                    <a:p>
                      <a:pPr algn="ctr">
                        <a:buNone/>
                      </a:pPr>
                      <a:r>
                        <a:rPr lang="en-US" altLang="zh-CN" sz="1800">
                          <a:solidFill>
                            <a:schemeClr val="tx1"/>
                          </a:solidFill>
                          <a:sym typeface="+mn-ea"/>
                        </a:rPr>
                        <a:t>Test: </a:t>
                      </a:r>
                      <a:r>
                        <a:rPr lang="en-US" altLang="zh-CN" sz="1800">
                          <a:solidFill>
                            <a:schemeClr val="tx1"/>
                          </a:solidFill>
                          <a:sym typeface="+mn-ea"/>
                        </a:rPr>
                        <a:t>70%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Train: 87.3%</a:t>
                      </a:r>
                      <a:endParaRPr lang="en-US" altLang="zh-CN" sz="1800">
                        <a:solidFill>
                          <a:schemeClr val="tx1"/>
                        </a:solidFill>
                      </a:endParaRPr>
                    </a:p>
                    <a:p>
                      <a:pPr algn="ctr">
                        <a:buNone/>
                      </a:pPr>
                      <a:r>
                        <a:rPr lang="en-US" altLang="zh-CN" sz="1800">
                          <a:solidFill>
                            <a:schemeClr val="tx1"/>
                          </a:solidFill>
                          <a:sym typeface="+mn-ea"/>
                        </a:rPr>
                        <a:t>Test: </a:t>
                      </a:r>
                      <a:r>
                        <a:rPr lang="en-US" altLang="zh-CN" sz="1800">
                          <a:solidFill>
                            <a:schemeClr val="tx1"/>
                          </a:solidFill>
                          <a:sym typeface="+mn-ea"/>
                        </a:rPr>
                        <a:t>29</a:t>
                      </a:r>
                      <a:r>
                        <a:rPr lang="en-US" altLang="zh-CN" sz="1800">
                          <a:solidFill>
                            <a:schemeClr val="tx1"/>
                          </a:solidFill>
                          <a:sym typeface="+mn-ea"/>
                        </a:rPr>
                        <a:t>%</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Train: 92.2%</a:t>
                      </a:r>
                      <a:endParaRPr lang="en-US" altLang="zh-CN" sz="1800">
                        <a:solidFill>
                          <a:schemeClr val="tx1"/>
                        </a:solidFill>
                      </a:endParaRPr>
                    </a:p>
                    <a:p>
                      <a:pPr algn="ctr">
                        <a:buNone/>
                      </a:pPr>
                      <a:r>
                        <a:rPr lang="en-US" altLang="zh-CN" sz="1800">
                          <a:solidFill>
                            <a:schemeClr val="tx1"/>
                          </a:solidFill>
                          <a:sym typeface="+mn-ea"/>
                        </a:rPr>
                        <a:t>Test: </a:t>
                      </a:r>
                      <a:r>
                        <a:rPr lang="en-US" altLang="zh-CN" sz="1800">
                          <a:solidFill>
                            <a:schemeClr val="tx1"/>
                          </a:solidFill>
                          <a:sym typeface="+mn-ea"/>
                        </a:rPr>
                        <a:t>38.37</a:t>
                      </a:r>
                      <a:r>
                        <a:rPr lang="en-US" altLang="zh-CN" sz="1800">
                          <a:solidFill>
                            <a:schemeClr val="tx1"/>
                          </a:solidFill>
                          <a:sym typeface="+mn-ea"/>
                        </a:rPr>
                        <a:t>%</a:t>
                      </a: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bl>
          </a:graphicData>
        </a:graphic>
      </p:graphicFrame>
      <p:sp>
        <p:nvSpPr>
          <p:cNvPr id="2" name="文本框 1"/>
          <p:cNvSpPr txBox="1"/>
          <p:nvPr/>
        </p:nvSpPr>
        <p:spPr>
          <a:xfrm>
            <a:off x="1344295" y="1547495"/>
            <a:ext cx="6096000" cy="645160"/>
          </a:xfrm>
          <a:prstGeom prst="rect">
            <a:avLst/>
          </a:prstGeom>
          <a:noFill/>
        </p:spPr>
        <p:txBody>
          <a:bodyPr wrap="square" rtlCol="0" anchor="t">
            <a:spAutoFit/>
          </a:bodyPr>
          <a:p>
            <a:r>
              <a:rPr lang="zh-CN" altLang="en-US"/>
              <a:t>cross</a:t>
            </a:r>
            <a:r>
              <a:rPr lang="en-US" altLang="zh-CN"/>
              <a:t> </a:t>
            </a:r>
            <a:r>
              <a:rPr lang="zh-CN" altLang="en-US"/>
              <a:t>val</a:t>
            </a:r>
            <a:r>
              <a:rPr lang="en-US" altLang="zh-CN"/>
              <a:t>idation </a:t>
            </a:r>
            <a:endParaRPr lang="en-US" altLang="zh-CN"/>
          </a:p>
          <a:p>
            <a:r>
              <a:rPr lang="en-US" altLang="zh-CN"/>
              <a:t>cv = 5-FOLDS</a:t>
            </a:r>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838200" y="1764030"/>
            <a:ext cx="6568440" cy="645160"/>
          </a:xfrm>
          <a:prstGeom prst="rect">
            <a:avLst/>
          </a:prstGeom>
          <a:noFill/>
        </p:spPr>
        <p:txBody>
          <a:bodyPr wrap="square" rtlCol="0">
            <a:spAutoFit/>
          </a:bodyPr>
          <a:p>
            <a:r>
              <a:rPr lang="en-US" altLang="zh-CN"/>
              <a:t>Continue with Mindmap</a:t>
            </a:r>
            <a:endParaRPr lang="en-US" altLang="zh-CN"/>
          </a:p>
          <a:p>
            <a:r>
              <a:rPr lang="en-US" altLang="zh-CN"/>
              <a:t>&amp; Literature Review</a:t>
            </a:r>
            <a:endParaRPr lang="en-US" altLang="zh-CN"/>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presentation:~6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May 29</a:t>
            </a:r>
            <a:endParaRPr lang="en-US" altLang="zh-CN"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Results</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10" name="表格 9"/>
          <p:cNvGraphicFramePr/>
          <p:nvPr>
            <p:custDataLst>
              <p:tags r:id="rId1"/>
            </p:custDataLst>
          </p:nvPr>
        </p:nvGraphicFramePr>
        <p:xfrm>
          <a:off x="1179830" y="1818005"/>
          <a:ext cx="7336155" cy="4217035"/>
        </p:xfrm>
        <a:graphic>
          <a:graphicData uri="http://schemas.openxmlformats.org/drawingml/2006/table">
            <a:tbl>
              <a:tblPr/>
              <a:tblGrid>
                <a:gridCol w="1466393"/>
                <a:gridCol w="1466012"/>
                <a:gridCol w="1467917"/>
                <a:gridCol w="1467916"/>
                <a:gridCol w="1467917"/>
              </a:tblGrid>
              <a:tr h="466090">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Models</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Accuracy</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Recall</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Precision</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F1-score</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6725">
                <a:tc>
                  <a:txBody>
                    <a:bodyPr/>
                    <a:p>
                      <a:pPr indent="0" algn="ctr">
                        <a:lnSpc>
                          <a:spcPct val="180000"/>
                        </a:lnSpc>
                        <a:buNone/>
                      </a:pPr>
                      <a:r>
                        <a:rPr lang="en-US" sz="1600" b="0">
                          <a:latin typeface="Times New Roman" panose="02020603050405020304" charset="0"/>
                          <a:ea typeface="宋体" panose="02010600030101010101" pitchFamily="2" charset="-122"/>
                          <a:cs typeface="Times New Roman" panose="02020603050405020304" charset="0"/>
                        </a:rPr>
                        <a:t>CNN</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0.68</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0.13</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0.21</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0.16</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0.47</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0.43</a:t>
                      </a:r>
                      <a:endParaRPr lang="en-US" alt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0.26</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0.32</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CNN+BiLSTM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0.72</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0.33</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0.24</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0.28</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36600" y="490220"/>
            <a:ext cx="5452110" cy="521970"/>
          </a:xfrm>
          <a:prstGeom prst="rect">
            <a:avLst/>
          </a:prstGeom>
          <a:noFill/>
        </p:spPr>
        <p:txBody>
          <a:bodyPr wrap="square" rtlCol="0">
            <a:spAutoFit/>
          </a:bodyPr>
          <a:p>
            <a:r>
              <a:rPr lang="en-US" altLang="zh-CN" sz="2800"/>
              <a:t>Results</a:t>
            </a:r>
            <a:endParaRPr lang="zh-CN" altLang="en-US" sz="2800"/>
          </a:p>
        </p:txBody>
      </p:sp>
      <p:graphicFrame>
        <p:nvGraphicFramePr>
          <p:cNvPr id="7" name="表格 6"/>
          <p:cNvGraphicFramePr/>
          <p:nvPr>
            <p:custDataLst>
              <p:tags r:id="rId1"/>
            </p:custDataLst>
          </p:nvPr>
        </p:nvGraphicFramePr>
        <p:xfrm>
          <a:off x="1344295" y="1812290"/>
          <a:ext cx="8933180" cy="3828415"/>
        </p:xfrm>
        <a:graphic>
          <a:graphicData uri="http://schemas.openxmlformats.org/drawingml/2006/table">
            <a:tbl>
              <a:tblPr firstRow="1" bandRow="1">
                <a:tableStyleId>{5C22544A-7EE6-4342-B048-85BDC9FD1C3A}</a:tableStyleId>
              </a:tblPr>
              <a:tblGrid>
                <a:gridCol w="1786636"/>
                <a:gridCol w="1786636"/>
                <a:gridCol w="1786636"/>
                <a:gridCol w="1786255"/>
                <a:gridCol w="1787017"/>
              </a:tblGrid>
              <a:tr h="495935">
                <a:tc>
                  <a:txBody>
                    <a:bodyPr/>
                    <a:p>
                      <a:pPr algn="ctr">
                        <a:buNone/>
                      </a:pPr>
                      <a:r>
                        <a:rPr lang="en-US" altLang="zh-CN">
                          <a:solidFill>
                            <a:schemeClr val="tx1"/>
                          </a:solidFill>
                        </a:rPr>
                        <a:t>size</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Accuracy</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Precision</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Recall</a:t>
                      </a:r>
                      <a:endParaRPr lang="en-US" altLang="zh-CN">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F1-Score</a:t>
                      </a:r>
                      <a:endParaRPr lang="en-US" altLang="zh-CN">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train: 749</a:t>
                      </a:r>
                      <a:endParaRPr lang="en-US" altLang="zh-CN">
                        <a:solidFill>
                          <a:schemeClr val="tx1"/>
                        </a:solidFill>
                      </a:endParaRPr>
                    </a:p>
                    <a:p>
                      <a:pPr algn="ctr">
                        <a:buNone/>
                      </a:pPr>
                      <a:r>
                        <a:rPr lang="en-US" altLang="zh-CN">
                          <a:solidFill>
                            <a:schemeClr val="tx1"/>
                          </a:solidFill>
                        </a:rPr>
                        <a:t>val: 245</a:t>
                      </a:r>
                      <a:endParaRPr lang="en-US" altLang="zh-CN">
                        <a:solidFill>
                          <a:schemeClr val="tx1"/>
                        </a:solidFill>
                      </a:endParaRPr>
                    </a:p>
                    <a:p>
                      <a:pPr algn="ctr">
                        <a:buNone/>
                      </a:pPr>
                      <a:r>
                        <a:rPr lang="en-US" altLang="zh-CN">
                          <a:solidFill>
                            <a:schemeClr val="tx1"/>
                          </a:solidFill>
                        </a:rPr>
                        <a:t>test: 329</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train: 0.7174</a:t>
                      </a:r>
                      <a:endParaRPr lang="en-US" altLang="zh-CN">
                        <a:solidFill>
                          <a:schemeClr val="tx1"/>
                        </a:solidFill>
                      </a:endParaRPr>
                    </a:p>
                    <a:p>
                      <a:pPr algn="ctr">
                        <a:buNone/>
                      </a:pPr>
                      <a:r>
                        <a:rPr lang="en-US" altLang="zh-CN">
                          <a:solidFill>
                            <a:schemeClr val="tx1"/>
                          </a:solidFill>
                        </a:rPr>
                        <a:t>val: 0.7196</a:t>
                      </a:r>
                      <a:endParaRPr lang="en-US" altLang="zh-CN">
                        <a:solidFill>
                          <a:schemeClr val="tx1"/>
                        </a:solidFill>
                      </a:endParaRPr>
                    </a:p>
                    <a:p>
                      <a:pPr algn="ctr">
                        <a:buNone/>
                      </a:pPr>
                      <a:r>
                        <a:rPr lang="en-US" altLang="zh-CN">
                          <a:solidFill>
                            <a:schemeClr val="tx1"/>
                          </a:solidFill>
                        </a:rPr>
                        <a:t>test: 0.5106</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0.33</a:t>
                      </a:r>
                      <a:endParaRPr lang="en-US" altLang="zh-CN">
                        <a:solidFill>
                          <a:schemeClr val="tx1"/>
                        </a:solidFill>
                      </a:endParaRPr>
                    </a:p>
                    <a:p>
                      <a:pPr algn="ctr">
                        <a:buNone/>
                      </a:pP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0.50</a:t>
                      </a:r>
                      <a:endParaRPr lang="en-US" altLang="zh-CN">
                        <a:solidFill>
                          <a:schemeClr val="tx1"/>
                        </a:solidFill>
                      </a:endParaRPr>
                    </a:p>
                    <a:p>
                      <a:pPr algn="ctr">
                        <a:buNone/>
                      </a:pP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0.40</a:t>
                      </a:r>
                      <a:endParaRPr lang="en-US" altLang="zh-CN">
                        <a:solidFill>
                          <a:schemeClr val="tx1"/>
                        </a:solidFill>
                      </a:endParaRPr>
                    </a:p>
                    <a:p>
                      <a:pPr algn="ctr">
                        <a:buNone/>
                      </a:pP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solidFill>
                            <a:schemeClr val="tx1"/>
                          </a:solidFill>
                        </a:rPr>
                        <a:t>train: 1078</a:t>
                      </a:r>
                      <a:endParaRPr lang="en-US">
                        <a:solidFill>
                          <a:schemeClr val="tx1"/>
                        </a:solidFill>
                      </a:endParaRPr>
                    </a:p>
                    <a:p>
                      <a:pPr algn="ctr">
                        <a:buNone/>
                      </a:pPr>
                      <a:r>
                        <a:rPr lang="en-US">
                          <a:solidFill>
                            <a:schemeClr val="tx1"/>
                          </a:solidFill>
                        </a:rPr>
                        <a:t>val: 245</a:t>
                      </a:r>
                      <a:endParaRPr 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train: 0.90</a:t>
                      </a:r>
                      <a:endParaRPr lang="en-US" altLang="zh-CN" sz="1800">
                        <a:solidFill>
                          <a:schemeClr val="tx1"/>
                        </a:solidFill>
                      </a:endParaRPr>
                    </a:p>
                    <a:p>
                      <a:pPr algn="ctr">
                        <a:buNone/>
                      </a:pPr>
                      <a:r>
                        <a:rPr lang="en-US" altLang="zh-CN" sz="1800">
                          <a:solidFill>
                            <a:schemeClr val="tx1"/>
                          </a:solidFill>
                          <a:sym typeface="+mn-ea"/>
                        </a:rPr>
                        <a:t>val: 0.7199</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0.38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0.52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0.44</a:t>
                      </a: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train: 1058</a:t>
                      </a:r>
                      <a:endParaRPr lang="en-US" altLang="zh-CN">
                        <a:solidFill>
                          <a:schemeClr val="tx1"/>
                        </a:solidFill>
                      </a:endParaRPr>
                    </a:p>
                    <a:p>
                      <a:pPr algn="ctr">
                        <a:buNone/>
                      </a:pPr>
                      <a:r>
                        <a:rPr lang="en-US" altLang="zh-CN">
                          <a:solidFill>
                            <a:schemeClr val="tx1"/>
                          </a:solidFill>
                        </a:rPr>
                        <a:t>val: 265</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p>
                      <a:pPr algn="ctr">
                        <a:buNone/>
                      </a:pPr>
                      <a:r>
                        <a:rPr lang="en-US" altLang="zh-CN" b="0">
                          <a:solidFill>
                            <a:schemeClr val="tx1"/>
                          </a:solidFill>
                        </a:rPr>
                        <a:t>val: 0.8002</a:t>
                      </a:r>
                      <a:endParaRPr lang="en-US" altLang="zh-CN" b="0">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b="0">
                          <a:solidFill>
                            <a:schemeClr val="tx1"/>
                          </a:solidFill>
                        </a:rPr>
                        <a:t>val: 0.7454</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b="0">
                          <a:solidFill>
                            <a:schemeClr val="tx1"/>
                          </a:solidFill>
                        </a:rPr>
                        <a:t>val: 0.6608</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b="0">
                          <a:solidFill>
                            <a:schemeClr val="tx1"/>
                          </a:solidFill>
                        </a:rPr>
                        <a:t>val: 0.6695</a:t>
                      </a:r>
                      <a:endParaRPr lang="en-US" altLang="zh-CN" b="0">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bl>
          </a:graphicData>
        </a:graphic>
      </p:graphicFrame>
      <p:sp>
        <p:nvSpPr>
          <p:cNvPr id="2" name="文本框 1"/>
          <p:cNvSpPr txBox="1"/>
          <p:nvPr/>
        </p:nvSpPr>
        <p:spPr>
          <a:xfrm>
            <a:off x="408940" y="2567305"/>
            <a:ext cx="998220" cy="368300"/>
          </a:xfrm>
          <a:prstGeom prst="rect">
            <a:avLst/>
          </a:prstGeom>
          <a:noFill/>
        </p:spPr>
        <p:txBody>
          <a:bodyPr wrap="square" rtlCol="0">
            <a:spAutoFit/>
          </a:bodyPr>
          <a:p>
            <a:r>
              <a:rPr lang="en-US" altLang="zh-CN"/>
              <a:t>Original</a:t>
            </a:r>
            <a:endParaRPr lang="en-US" altLang="zh-CN"/>
          </a:p>
        </p:txBody>
      </p:sp>
      <p:sp>
        <p:nvSpPr>
          <p:cNvPr id="3" name="文本框 2"/>
          <p:cNvSpPr txBox="1"/>
          <p:nvPr/>
        </p:nvSpPr>
        <p:spPr>
          <a:xfrm>
            <a:off x="349885" y="3274060"/>
            <a:ext cx="1115695" cy="368300"/>
          </a:xfrm>
          <a:prstGeom prst="rect">
            <a:avLst/>
          </a:prstGeom>
          <a:noFill/>
        </p:spPr>
        <p:txBody>
          <a:bodyPr wrap="square" rtlCol="0">
            <a:spAutoFit/>
          </a:bodyPr>
          <a:p>
            <a:r>
              <a:rPr lang="en-US" altLang="zh-CN"/>
              <a:t>train+test</a:t>
            </a:r>
            <a:endParaRPr lang="en-US" altLang="zh-CN"/>
          </a:p>
        </p:txBody>
      </p:sp>
      <p:sp>
        <p:nvSpPr>
          <p:cNvPr id="5" name="文本框 4"/>
          <p:cNvSpPr txBox="1"/>
          <p:nvPr/>
        </p:nvSpPr>
        <p:spPr>
          <a:xfrm>
            <a:off x="408940" y="4109085"/>
            <a:ext cx="1184275" cy="645160"/>
          </a:xfrm>
          <a:prstGeom prst="rect">
            <a:avLst/>
          </a:prstGeom>
          <a:noFill/>
        </p:spPr>
        <p:txBody>
          <a:bodyPr wrap="square" rtlCol="0">
            <a:spAutoFit/>
          </a:bodyPr>
          <a:p>
            <a:r>
              <a:rPr lang="en-US" altLang="zh-CN"/>
              <a:t>randomly </a:t>
            </a:r>
            <a:endParaRPr lang="en-US" altLang="zh-CN"/>
          </a:p>
          <a:p>
            <a:r>
              <a:rPr lang="en-US" altLang="zh-CN"/>
              <a:t>split</a:t>
            </a:r>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14375" y="497205"/>
            <a:ext cx="2651125" cy="460375"/>
          </a:xfrm>
          <a:prstGeom prst="rect">
            <a:avLst/>
          </a:prstGeom>
          <a:noFill/>
        </p:spPr>
        <p:txBody>
          <a:bodyPr wrap="square" rtlCol="0">
            <a:spAutoFit/>
          </a:bodyPr>
          <a:p>
            <a:r>
              <a:rPr lang="en-US" altLang="zh-CN" sz="2400"/>
              <a:t>Landmarks + LLM</a:t>
            </a:r>
            <a:endParaRPr lang="en-US" altLang="zh-CN" sz="2400"/>
          </a:p>
        </p:txBody>
      </p:sp>
      <p:pic>
        <p:nvPicPr>
          <p:cNvPr id="6" name="图片 5"/>
          <p:cNvPicPr>
            <a:picLocks noChangeAspect="1"/>
          </p:cNvPicPr>
          <p:nvPr/>
        </p:nvPicPr>
        <p:blipFill>
          <a:blip r:embed="rId1"/>
          <a:stretch>
            <a:fillRect/>
          </a:stretch>
        </p:blipFill>
        <p:spPr>
          <a:xfrm>
            <a:off x="213995" y="2079625"/>
            <a:ext cx="5401310" cy="3911600"/>
          </a:xfrm>
          <a:prstGeom prst="rect">
            <a:avLst/>
          </a:prstGeom>
        </p:spPr>
      </p:pic>
      <p:sp>
        <p:nvSpPr>
          <p:cNvPr id="7" name="文本框 6"/>
          <p:cNvSpPr txBox="1"/>
          <p:nvPr/>
        </p:nvSpPr>
        <p:spPr>
          <a:xfrm>
            <a:off x="4135755" y="326390"/>
            <a:ext cx="7882255" cy="1753235"/>
          </a:xfrm>
          <a:prstGeom prst="rect">
            <a:avLst/>
          </a:prstGeom>
          <a:noFill/>
        </p:spPr>
        <p:txBody>
          <a:bodyPr wrap="square" rtlCol="0" anchor="t">
            <a:spAutoFit/>
          </a:bodyPr>
          <a:p>
            <a:r>
              <a:rPr lang="en-US" altLang="zh-CN"/>
              <a:t>Summited on 17 Feb 2024</a:t>
            </a:r>
            <a:endParaRPr lang="en-US" altLang="zh-CN"/>
          </a:p>
          <a:p>
            <a:r>
              <a:rPr lang="zh-CN" altLang="en-US" b="1"/>
              <a:t>When LLMs Meets Acoustic Landmarks: An Efficient Approach to Integrate Speech into Large Language Models for Depression Detection</a:t>
            </a:r>
            <a:endParaRPr lang="zh-CN" altLang="en-US" b="1"/>
          </a:p>
          <a:p>
            <a:r>
              <a:rPr lang="zh-CN" altLang="en-US"/>
              <a:t>Xiangyu Zhang, Hexin Liu, Kaishuai Xu, Qiquan Zhang, Daijiao Liu, Beena Ahmed, Julien Epps</a:t>
            </a:r>
            <a:endParaRPr lang="zh-CN" altLang="en-US"/>
          </a:p>
          <a:p>
            <a:r>
              <a:rPr lang="zh-CN" altLang="en-US"/>
              <a:t>https://arxiv.org/abs/2402.13276</a:t>
            </a:r>
            <a:endParaRPr lang="zh-CN" altLang="en-US"/>
          </a:p>
        </p:txBody>
      </p:sp>
      <p:sp>
        <p:nvSpPr>
          <p:cNvPr id="8" name="文本框 7"/>
          <p:cNvSpPr txBox="1"/>
          <p:nvPr/>
        </p:nvSpPr>
        <p:spPr>
          <a:xfrm>
            <a:off x="6076950" y="2710180"/>
            <a:ext cx="5257800" cy="2030095"/>
          </a:xfrm>
          <a:prstGeom prst="rect">
            <a:avLst/>
          </a:prstGeom>
          <a:noFill/>
        </p:spPr>
        <p:txBody>
          <a:bodyPr wrap="square" rtlCol="0">
            <a:spAutoFit/>
          </a:bodyPr>
          <a:p>
            <a:r>
              <a:rPr lang="en-US" altLang="zh-CN"/>
              <a:t>Landmark extraction (as Table 1)</a:t>
            </a:r>
            <a:endParaRPr lang="en-US" altLang="zh-CN"/>
          </a:p>
          <a:p>
            <a:endParaRPr lang="en-US" altLang="zh-CN"/>
          </a:p>
          <a:p>
            <a:r>
              <a:rPr lang="en-US" altLang="zh-CN"/>
              <a:t>Data Augmentation (adopted from Wu et al.[1] (2023)) : augmenting the training set through sub-dialogue shuffling. - to balance the number of positive and negative samples effectively, while substantially increasing the dataset size. </a:t>
            </a:r>
            <a:endParaRPr lang="en-US" altLang="zh-CN"/>
          </a:p>
        </p:txBody>
      </p:sp>
      <p:pic>
        <p:nvPicPr>
          <p:cNvPr id="9" name="图片 8"/>
          <p:cNvPicPr>
            <a:picLocks noChangeAspect="1"/>
          </p:cNvPicPr>
          <p:nvPr/>
        </p:nvPicPr>
        <p:blipFill>
          <a:blip r:embed="rId2"/>
          <a:stretch>
            <a:fillRect/>
          </a:stretch>
        </p:blipFill>
        <p:spPr>
          <a:xfrm>
            <a:off x="6076950" y="4743450"/>
            <a:ext cx="5362575" cy="953135"/>
          </a:xfrm>
          <a:prstGeom prst="rect">
            <a:avLst/>
          </a:prstGeom>
        </p:spPr>
      </p:pic>
      <p:sp>
        <p:nvSpPr>
          <p:cNvPr id="11" name="文本框 10"/>
          <p:cNvSpPr txBox="1"/>
          <p:nvPr/>
        </p:nvSpPr>
        <p:spPr>
          <a:xfrm>
            <a:off x="3365500" y="6262370"/>
            <a:ext cx="6437630" cy="645160"/>
          </a:xfrm>
          <a:prstGeom prst="rect">
            <a:avLst/>
          </a:prstGeom>
          <a:noFill/>
        </p:spPr>
        <p:txBody>
          <a:bodyPr wrap="square" rtlCol="0" anchor="t">
            <a:spAutoFit/>
          </a:bodyPr>
          <a:p>
            <a:r>
              <a:rPr lang="en-US" altLang="zh-CN" sz="1200"/>
              <a:t>[1] </a:t>
            </a:r>
            <a:r>
              <a:rPr lang="zh-CN" altLang="en-US" sz="1200"/>
              <a:t>Wen Wu, Chao Zhang, and Philip C Woodland. 2023.</a:t>
            </a:r>
            <a:r>
              <a:rPr lang="zh-CN" altLang="en-US" sz="1200" b="1"/>
              <a:t>Self-supervised representations in speech-based depression detection</a:t>
            </a:r>
            <a:r>
              <a:rPr lang="zh-CN" altLang="en-US" sz="1200"/>
              <a:t>.In ICASSP 2023-2023 IEEE International Conference on Acoustics, Speech and Signal Processing (ICASSP), pages 1–5. IEEE.</a:t>
            </a:r>
            <a:endParaRPr lang="zh-CN" altLang="en-US" sz="12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94995" y="438150"/>
            <a:ext cx="5973445" cy="460375"/>
          </a:xfrm>
          <a:prstGeom prst="rect">
            <a:avLst/>
          </a:prstGeom>
          <a:noFill/>
        </p:spPr>
        <p:txBody>
          <a:bodyPr wrap="square" rtlCol="0">
            <a:spAutoFit/>
          </a:bodyPr>
          <a:p>
            <a:r>
              <a:rPr lang="en-US" altLang="zh-CN" sz="2400"/>
              <a:t>Experiment results</a:t>
            </a:r>
            <a:endParaRPr lang="en-US" altLang="zh-CN" sz="2400"/>
          </a:p>
        </p:txBody>
      </p:sp>
      <p:pic>
        <p:nvPicPr>
          <p:cNvPr id="8" name="图片 7"/>
          <p:cNvPicPr>
            <a:picLocks noChangeAspect="1"/>
          </p:cNvPicPr>
          <p:nvPr/>
        </p:nvPicPr>
        <p:blipFill>
          <a:blip r:embed="rId1"/>
          <a:stretch>
            <a:fillRect/>
          </a:stretch>
        </p:blipFill>
        <p:spPr>
          <a:xfrm>
            <a:off x="476885" y="1010920"/>
            <a:ext cx="7696835" cy="3327400"/>
          </a:xfrm>
          <a:prstGeom prst="rect">
            <a:avLst/>
          </a:prstGeom>
        </p:spPr>
      </p:pic>
      <p:sp>
        <p:nvSpPr>
          <p:cNvPr id="9" name="文本框 8"/>
          <p:cNvSpPr txBox="1"/>
          <p:nvPr/>
        </p:nvSpPr>
        <p:spPr>
          <a:xfrm>
            <a:off x="984885" y="4450715"/>
            <a:ext cx="7138670" cy="922020"/>
          </a:xfrm>
          <a:prstGeom prst="rect">
            <a:avLst/>
          </a:prstGeom>
          <a:noFill/>
        </p:spPr>
        <p:txBody>
          <a:bodyPr wrap="square" rtlCol="0" anchor="t">
            <a:spAutoFit/>
          </a:bodyPr>
          <a:p>
            <a:r>
              <a:rPr lang="zh-CN" altLang="en-US"/>
              <a:t> A comparison of our proposed system with previous state-of-the-art (SOTA), where all ensemble outcomes(F1 Score) are derived from a majority vote. </a:t>
            </a:r>
            <a:endParaRPr lang="zh-CN" altLang="en-US"/>
          </a:p>
        </p:txBody>
      </p:sp>
      <p:sp>
        <p:nvSpPr>
          <p:cNvPr id="10" name="文本框 9"/>
          <p:cNvSpPr txBox="1"/>
          <p:nvPr/>
        </p:nvSpPr>
        <p:spPr>
          <a:xfrm>
            <a:off x="7435215" y="1925320"/>
            <a:ext cx="4464685" cy="1964690"/>
          </a:xfrm>
          <a:prstGeom prst="rect">
            <a:avLst/>
          </a:prstGeom>
          <a:noFill/>
        </p:spPr>
        <p:txBody>
          <a:bodyPr wrap="square" rtlCol="0" anchor="t">
            <a:noAutofit/>
          </a:bodyPr>
          <a:p>
            <a:r>
              <a:rPr lang="zh-CN" altLang="en-US">
                <a:sym typeface="+mn-ea"/>
              </a:rPr>
              <a:t>In the table, M denotes the number of augmented sub-dialogues per dialogue in our data augmentation algorithm, while the previous SOTA used M=1000 sub-dialogues.</a:t>
            </a:r>
            <a:endParaRPr lang="zh-CN" altLang="en-US">
              <a:sym typeface="+mn-ea"/>
            </a:endParaRPr>
          </a:p>
        </p:txBody>
      </p:sp>
      <p:sp>
        <p:nvSpPr>
          <p:cNvPr id="11" name="文本框 10"/>
          <p:cNvSpPr txBox="1"/>
          <p:nvPr/>
        </p:nvSpPr>
        <p:spPr>
          <a:xfrm>
            <a:off x="2817495" y="6071870"/>
            <a:ext cx="6096000" cy="645160"/>
          </a:xfrm>
          <a:prstGeom prst="rect">
            <a:avLst/>
          </a:prstGeom>
          <a:noFill/>
        </p:spPr>
        <p:txBody>
          <a:bodyPr wrap="square" rtlCol="0" anchor="t">
            <a:spAutoFit/>
          </a:bodyPr>
          <a:p>
            <a:r>
              <a:rPr lang="en-US" altLang="zh-CN" sz="1200">
                <a:sym typeface="+mn-ea"/>
              </a:rPr>
              <a:t>[1] </a:t>
            </a:r>
            <a:r>
              <a:rPr lang="zh-CN" altLang="en-US" sz="1200">
                <a:sym typeface="+mn-ea"/>
              </a:rPr>
              <a:t>Wen Wu, Chao Zhang, and Philip C Woodland. 2023.</a:t>
            </a:r>
            <a:r>
              <a:rPr lang="zh-CN" altLang="en-US" sz="1200" b="1">
                <a:sym typeface="+mn-ea"/>
              </a:rPr>
              <a:t>Self-supervised representations in speech-based depression detection</a:t>
            </a:r>
            <a:r>
              <a:rPr lang="zh-CN" altLang="en-US" sz="1200">
                <a:sym typeface="+mn-ea"/>
              </a:rPr>
              <a:t>.In ICASSP 2023-2023 IEEE International Conference on Acoustics, Speech and Signal Processing (ICASSP), pages 1–5. IEEE.</a:t>
            </a:r>
            <a:endParaRPr lang="zh-CN" altLang="en-US" sz="1200">
              <a:sym typeface="+mn-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535305" y="564515"/>
            <a:ext cx="4521200" cy="460375"/>
          </a:xfrm>
          <a:prstGeom prst="rect">
            <a:avLst/>
          </a:prstGeom>
          <a:noFill/>
        </p:spPr>
        <p:txBody>
          <a:bodyPr wrap="square" rtlCol="0">
            <a:spAutoFit/>
          </a:bodyPr>
          <a:p>
            <a:r>
              <a:rPr lang="en-US" altLang="zh-CN" sz="2400"/>
              <a:t>Literature Review</a:t>
            </a:r>
            <a:endParaRPr lang="en-US" altLang="zh-CN" sz="2400"/>
          </a:p>
        </p:txBody>
      </p:sp>
      <p:sp>
        <p:nvSpPr>
          <p:cNvPr id="3" name="文本框 2"/>
          <p:cNvSpPr txBox="1"/>
          <p:nvPr/>
        </p:nvSpPr>
        <p:spPr>
          <a:xfrm>
            <a:off x="528320" y="1242695"/>
            <a:ext cx="7611745" cy="368300"/>
          </a:xfrm>
          <a:prstGeom prst="rect">
            <a:avLst/>
          </a:prstGeom>
          <a:noFill/>
        </p:spPr>
        <p:txBody>
          <a:bodyPr wrap="square" rtlCol="0">
            <a:spAutoFit/>
          </a:bodyPr>
          <a:p>
            <a:r>
              <a:rPr lang="en-US" altLang="zh-CN"/>
              <a:t>Definition of Depression (or MDD)</a:t>
            </a:r>
            <a:endParaRPr lang="en-US" altLang="zh-CN"/>
          </a:p>
        </p:txBody>
      </p:sp>
      <p:sp>
        <p:nvSpPr>
          <p:cNvPr id="6" name="文本框 5"/>
          <p:cNvSpPr txBox="1"/>
          <p:nvPr/>
        </p:nvSpPr>
        <p:spPr>
          <a:xfrm>
            <a:off x="565150" y="1882775"/>
            <a:ext cx="8207375" cy="2861310"/>
          </a:xfrm>
          <a:prstGeom prst="rect">
            <a:avLst/>
          </a:prstGeom>
          <a:noFill/>
        </p:spPr>
        <p:txBody>
          <a:bodyPr wrap="square" rtlCol="0">
            <a:spAutoFit/>
          </a:bodyPr>
          <a:p>
            <a:pPr marL="285750" indent="-285750">
              <a:buFont typeface="Arial" panose="020B0604020202020204" pitchFamily="34" charset="0"/>
              <a:buChar char="•"/>
            </a:pPr>
            <a:r>
              <a:rPr lang="en-US" altLang="zh-CN"/>
              <a:t>Definition: Summerized from WHO</a:t>
            </a:r>
            <a:endParaRPr lang="en-US" altLang="zh-CN"/>
          </a:p>
          <a:p>
            <a:r>
              <a:rPr lang="en-US" altLang="zh-CN"/>
              <a:t>https://www.who.int/news-room/fact-sheets/detail/depression</a:t>
            </a:r>
            <a:endParaRPr lang="en-US" altLang="zh-CN"/>
          </a:p>
          <a:p>
            <a:endParaRPr lang="en-US" altLang="zh-CN"/>
          </a:p>
          <a:p>
            <a:pPr marL="285750" indent="-285750">
              <a:buFont typeface="Arial" panose="020B0604020202020204" pitchFamily="34" charset="0"/>
              <a:buChar char="•"/>
            </a:pPr>
            <a:r>
              <a:rPr lang="en-US" altLang="zh-CN"/>
              <a:t>Neuroscientific research definition, symptoms and patterns: </a:t>
            </a:r>
            <a:endParaRPr lang="en-US" altLang="zh-CN"/>
          </a:p>
          <a:p>
            <a:pPr indent="0">
              <a:buFont typeface="Arial" panose="020B0604020202020204" pitchFamily="34" charset="0"/>
              <a:buNone/>
            </a:pPr>
            <a:r>
              <a:rPr lang="en-US" altLang="zh-CN"/>
              <a:t>Beck, A. T., Steer, R. A., Brown, G. K. et al. Beck depression inventory. (1996).</a:t>
            </a:r>
            <a:endParaRPr lang="en-US" altLang="zh-CN"/>
          </a:p>
          <a:p>
            <a:pPr indent="0">
              <a:buFont typeface="Arial" panose="020B0604020202020204" pitchFamily="34" charset="0"/>
              <a:buNone/>
            </a:pPr>
            <a:endParaRPr lang="en-US" altLang="zh-CN"/>
          </a:p>
          <a:p>
            <a:pPr indent="0">
              <a:buFont typeface="Arial" panose="020B0604020202020204" pitchFamily="34" charset="0"/>
              <a:buNone/>
            </a:pPr>
            <a:r>
              <a:rPr lang="en-US" altLang="zh-CN"/>
              <a:t>Kaltenboeck, A. &amp; Harmer, C. The neuroscience of depressive disorders: A brief review of the past and some considerations about the future. Brain Neuroscience Advances 2, 2398212818799269 (2018).</a:t>
            </a:r>
            <a:endParaRPr lang="en-US" altLang="zh-CN"/>
          </a:p>
          <a:p>
            <a:pPr indent="0">
              <a:buFont typeface="Arial" panose="020B0604020202020204" pitchFamily="34" charset="0"/>
              <a:buNone/>
            </a:pPr>
            <a:endParaRPr lang="en-US" alt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838200" y="1764030"/>
            <a:ext cx="6568440" cy="2030095"/>
          </a:xfrm>
          <a:prstGeom prst="rect">
            <a:avLst/>
          </a:prstGeom>
          <a:noFill/>
        </p:spPr>
        <p:txBody>
          <a:bodyPr wrap="square" rtlCol="0">
            <a:spAutoFit/>
          </a:bodyPr>
          <a:p>
            <a:r>
              <a:rPr lang="en-US" altLang="zh-CN"/>
              <a:t>Try Lightgbm</a:t>
            </a:r>
            <a:endParaRPr lang="en-US" altLang="zh-CN"/>
          </a:p>
          <a:p>
            <a:r>
              <a:rPr lang="en-US" altLang="zh-CN"/>
              <a:t>Investigate transfer learning</a:t>
            </a:r>
            <a:endParaRPr lang="en-US" altLang="zh-CN"/>
          </a:p>
          <a:p>
            <a:endParaRPr lang="en-US" altLang="zh-CN"/>
          </a:p>
          <a:p>
            <a:r>
              <a:rPr lang="en-US" altLang="zh-CN"/>
              <a:t>Literature Review:</a:t>
            </a:r>
            <a:endParaRPr lang="en-US" altLang="zh-CN"/>
          </a:p>
          <a:p>
            <a:endParaRPr lang="en-US" altLang="zh-CN"/>
          </a:p>
          <a:p>
            <a:r>
              <a:rPr lang="en-US" altLang="zh-CN"/>
              <a:t>Evaluation Metrics</a:t>
            </a:r>
            <a:endParaRPr lang="en-US" altLang="zh-CN"/>
          </a:p>
          <a:p>
            <a:r>
              <a:rPr lang="en-US" altLang="zh-CN"/>
              <a:t>Audio Signals Pre-processing and Feature Extraction</a:t>
            </a:r>
            <a:endParaRPr lang="en-US" altLang="zh-C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presentation:~10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June 5</a:t>
            </a:r>
            <a:endParaRPr lang="en-US" altLang="zh-CN" sz="2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32460" y="549910"/>
            <a:ext cx="6032500" cy="398780"/>
          </a:xfrm>
          <a:prstGeom prst="rect">
            <a:avLst/>
          </a:prstGeom>
          <a:noFill/>
        </p:spPr>
        <p:txBody>
          <a:bodyPr wrap="square" rtlCol="0">
            <a:spAutoFit/>
          </a:bodyPr>
          <a:p>
            <a:r>
              <a:rPr lang="en-US" altLang="zh-CN" sz="2000">
                <a:sym typeface="+mn-ea"/>
              </a:rPr>
              <a:t>Audio Signals Pre-processing and Feature Extraction</a:t>
            </a:r>
            <a:endParaRPr lang="en-US" altLang="zh-CN" sz="2000">
              <a:sym typeface="+mn-ea"/>
            </a:endParaRPr>
          </a:p>
        </p:txBody>
      </p:sp>
      <p:sp>
        <p:nvSpPr>
          <p:cNvPr id="6" name="文本框 5"/>
          <p:cNvSpPr txBox="1"/>
          <p:nvPr/>
        </p:nvSpPr>
        <p:spPr>
          <a:xfrm>
            <a:off x="736600" y="1108710"/>
            <a:ext cx="4096385" cy="398780"/>
          </a:xfrm>
          <a:prstGeom prst="rect">
            <a:avLst/>
          </a:prstGeom>
          <a:noFill/>
        </p:spPr>
        <p:txBody>
          <a:bodyPr wrap="square" rtlCol="0">
            <a:spAutoFit/>
          </a:bodyPr>
          <a:p>
            <a:r>
              <a:rPr lang="zh-CN" altLang="en-US" sz="2000"/>
              <a:t>Signal Pre</a:t>
            </a:r>
            <a:r>
              <a:rPr lang="en-US" altLang="zh-CN" sz="2000"/>
              <a:t>-</a:t>
            </a:r>
            <a:r>
              <a:rPr lang="zh-CN" altLang="en-US" sz="2000"/>
              <a:t>processing Stage</a:t>
            </a:r>
            <a:endParaRPr lang="zh-CN" altLang="en-US" sz="2000"/>
          </a:p>
        </p:txBody>
      </p:sp>
      <p:sp>
        <p:nvSpPr>
          <p:cNvPr id="7" name="文本框 6"/>
          <p:cNvSpPr txBox="1"/>
          <p:nvPr/>
        </p:nvSpPr>
        <p:spPr>
          <a:xfrm>
            <a:off x="736600" y="1859915"/>
            <a:ext cx="6096000" cy="3138170"/>
          </a:xfrm>
          <a:prstGeom prst="rect">
            <a:avLst/>
          </a:prstGeom>
          <a:noFill/>
        </p:spPr>
        <p:txBody>
          <a:bodyPr wrap="square" rtlCol="0" anchor="t">
            <a:spAutoFit/>
          </a:bodyPr>
          <a:p>
            <a:r>
              <a:rPr lang="zh-CN" altLang="en-US"/>
              <a:t>1. Separation of Signal Boundaries:</a:t>
            </a:r>
            <a:r>
              <a:rPr lang="en-US" altLang="zh-CN"/>
              <a:t> </a:t>
            </a:r>
            <a:r>
              <a:rPr lang="zh-CN" altLang="en-US"/>
              <a:t>This step ensures that each segment contains relevant information for feature extraction.</a:t>
            </a:r>
            <a:endParaRPr lang="zh-CN" altLang="en-US"/>
          </a:p>
          <a:p>
            <a:endParaRPr lang="zh-CN" altLang="en-US"/>
          </a:p>
          <a:p>
            <a:r>
              <a:rPr lang="zh-CN" altLang="en-US"/>
              <a:t>2. Digital Filtering:</a:t>
            </a:r>
            <a:r>
              <a:rPr lang="en-US" altLang="zh-CN"/>
              <a:t> T</a:t>
            </a:r>
            <a:r>
              <a:rPr lang="zh-CN" altLang="en-US"/>
              <a:t>o remove noise, enhance signal quality, and prepare the data for further processing. </a:t>
            </a:r>
            <a:endParaRPr lang="zh-CN" altLang="en-US"/>
          </a:p>
          <a:p>
            <a:endParaRPr lang="zh-CN" altLang="en-US"/>
          </a:p>
          <a:p>
            <a:r>
              <a:rPr lang="zh-CN" altLang="en-US"/>
              <a:t>3. Segmentation: </a:t>
            </a:r>
            <a:r>
              <a:rPr lang="en-US" altLang="zh-CN"/>
              <a:t>D</a:t>
            </a:r>
            <a:r>
              <a:rPr lang="zh-CN" altLang="en-US"/>
              <a:t>ividing the speech signal into smaller frames or segments to facilitate feature extraction. </a:t>
            </a:r>
            <a:endParaRPr lang="zh-CN" altLang="en-US"/>
          </a:p>
          <a:p>
            <a:endParaRPr lang="zh-CN" altLang="en-US"/>
          </a:p>
          <a:p>
            <a:r>
              <a:rPr lang="zh-CN" altLang="en-US"/>
              <a:t>4. Application of a Smoothing Window: </a:t>
            </a:r>
            <a:r>
              <a:rPr lang="en-US" altLang="zh-CN"/>
              <a:t>To</a:t>
            </a:r>
            <a:r>
              <a:rPr lang="zh-CN" altLang="en-US"/>
              <a:t> reduc</a:t>
            </a:r>
            <a:r>
              <a:rPr lang="en-US" altLang="zh-CN"/>
              <a:t>e</a:t>
            </a:r>
            <a:r>
              <a:rPr lang="zh-CN" altLang="en-US"/>
              <a:t> spectral leakage and improving the frequency analysis of each segment. </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32460" y="549910"/>
            <a:ext cx="6032500" cy="398780"/>
          </a:xfrm>
          <a:prstGeom prst="rect">
            <a:avLst/>
          </a:prstGeom>
          <a:noFill/>
        </p:spPr>
        <p:txBody>
          <a:bodyPr wrap="square" rtlCol="0">
            <a:spAutoFit/>
          </a:bodyPr>
          <a:p>
            <a:r>
              <a:rPr lang="en-US" altLang="zh-CN" sz="2000">
                <a:sym typeface="+mn-ea"/>
              </a:rPr>
              <a:t>Audio Signals Pre-processing and Feature Extraction</a:t>
            </a:r>
            <a:endParaRPr lang="en-US" altLang="zh-CN" sz="2000">
              <a:sym typeface="+mn-ea"/>
            </a:endParaRPr>
          </a:p>
        </p:txBody>
      </p:sp>
      <p:sp>
        <p:nvSpPr>
          <p:cNvPr id="6" name="文本框 5"/>
          <p:cNvSpPr txBox="1"/>
          <p:nvPr/>
        </p:nvSpPr>
        <p:spPr>
          <a:xfrm>
            <a:off x="736600" y="1272540"/>
            <a:ext cx="4096385" cy="398780"/>
          </a:xfrm>
          <a:prstGeom prst="rect">
            <a:avLst/>
          </a:prstGeom>
          <a:noFill/>
        </p:spPr>
        <p:txBody>
          <a:bodyPr wrap="square" rtlCol="0">
            <a:spAutoFit/>
          </a:bodyPr>
          <a:p>
            <a:r>
              <a:rPr lang="en-US" altLang="zh-CN" sz="2000"/>
              <a:t>Audio Feature Extraction</a:t>
            </a:r>
            <a:r>
              <a:rPr lang="zh-CN" altLang="en-US" sz="2000"/>
              <a:t> Stage</a:t>
            </a:r>
            <a:endParaRPr lang="zh-CN" altLang="en-US" sz="2000"/>
          </a:p>
        </p:txBody>
      </p:sp>
      <p:sp>
        <p:nvSpPr>
          <p:cNvPr id="7" name="文本框 6"/>
          <p:cNvSpPr txBox="1"/>
          <p:nvPr/>
        </p:nvSpPr>
        <p:spPr>
          <a:xfrm>
            <a:off x="736600" y="2263140"/>
            <a:ext cx="6096000" cy="922020"/>
          </a:xfrm>
          <a:prstGeom prst="rect">
            <a:avLst/>
          </a:prstGeom>
          <a:noFill/>
        </p:spPr>
        <p:txBody>
          <a:bodyPr wrap="square" rtlCol="0" anchor="t">
            <a:spAutoFit/>
          </a:bodyPr>
          <a:p>
            <a:pPr marL="285750" indent="-285750">
              <a:buFont typeface="Arial" panose="020B0604020202020204" pitchFamily="34" charset="0"/>
              <a:buChar char="•"/>
            </a:pPr>
            <a:r>
              <a:rPr lang="en-US" altLang="zh-CN"/>
              <a:t>P</a:t>
            </a:r>
            <a:r>
              <a:rPr lang="zh-CN" altLang="en-US"/>
              <a:t>hysical audio feature extraction techniques</a:t>
            </a:r>
            <a:endParaRPr lang="zh-CN" altLang="en-US"/>
          </a:p>
          <a:p>
            <a:endParaRPr lang="zh-CN" altLang="en-US"/>
          </a:p>
          <a:p>
            <a:pPr marL="285750" indent="-285750">
              <a:buFont typeface="Arial" panose="020B0604020202020204" pitchFamily="34" charset="0"/>
              <a:buChar char="•"/>
            </a:pPr>
            <a:r>
              <a:rPr lang="en-US" altLang="zh-CN"/>
              <a:t>P</a:t>
            </a:r>
            <a:r>
              <a:rPr lang="zh-CN" altLang="en-US"/>
              <a:t>erceptual audio features extraction techniques</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32460" y="549910"/>
            <a:ext cx="6032500" cy="398780"/>
          </a:xfrm>
          <a:prstGeom prst="rect">
            <a:avLst/>
          </a:prstGeom>
          <a:noFill/>
        </p:spPr>
        <p:txBody>
          <a:bodyPr wrap="square" rtlCol="0">
            <a:spAutoFit/>
          </a:bodyPr>
          <a:p>
            <a:r>
              <a:rPr lang="en-US" altLang="zh-CN" sz="2000">
                <a:sym typeface="+mn-ea"/>
              </a:rPr>
              <a:t>Audio Feature Extraction</a:t>
            </a:r>
            <a:r>
              <a:rPr lang="zh-CN" altLang="en-US" sz="2000">
                <a:sym typeface="+mn-ea"/>
              </a:rPr>
              <a:t> Stage</a:t>
            </a:r>
            <a:endParaRPr lang="en-US" altLang="zh-CN" sz="2000">
              <a:sym typeface="+mn-ea"/>
            </a:endParaRPr>
          </a:p>
        </p:txBody>
      </p:sp>
      <p:sp>
        <p:nvSpPr>
          <p:cNvPr id="7" name="文本框 6"/>
          <p:cNvSpPr txBox="1"/>
          <p:nvPr/>
        </p:nvSpPr>
        <p:spPr>
          <a:xfrm>
            <a:off x="4192270" y="579120"/>
            <a:ext cx="6096000" cy="556895"/>
          </a:xfrm>
          <a:prstGeom prst="rect">
            <a:avLst/>
          </a:prstGeom>
          <a:noFill/>
        </p:spPr>
        <p:txBody>
          <a:bodyPr wrap="square" rtlCol="0" anchor="t">
            <a:noAutofit/>
          </a:bodyPr>
          <a:p>
            <a:r>
              <a:rPr lang="en-US" altLang="zh-CN"/>
              <a:t>P</a:t>
            </a:r>
            <a:r>
              <a:rPr lang="zh-CN" altLang="en-US"/>
              <a:t>hysical audio feature extraction techniques</a:t>
            </a:r>
            <a:endParaRPr lang="zh-CN" altLang="en-US"/>
          </a:p>
          <a:p>
            <a:endParaRPr lang="zh-CN" altLang="en-US"/>
          </a:p>
        </p:txBody>
      </p:sp>
      <p:sp>
        <p:nvSpPr>
          <p:cNvPr id="2" name="文本框 1"/>
          <p:cNvSpPr txBox="1"/>
          <p:nvPr/>
        </p:nvSpPr>
        <p:spPr>
          <a:xfrm>
            <a:off x="746760" y="1136015"/>
            <a:ext cx="10065385" cy="4744085"/>
          </a:xfrm>
          <a:prstGeom prst="rect">
            <a:avLst/>
          </a:prstGeom>
          <a:noFill/>
        </p:spPr>
        <p:txBody>
          <a:bodyPr wrap="square" rtlCol="0" anchor="t">
            <a:noAutofit/>
          </a:bodyPr>
          <a:p>
            <a:r>
              <a:rPr lang="zh-CN" altLang="en-US"/>
              <a:t>1. Time Domain Features:</a:t>
            </a:r>
            <a:endParaRPr lang="zh-CN" altLang="en-US"/>
          </a:p>
          <a:p>
            <a:r>
              <a:rPr lang="zh-CN" altLang="en-US"/>
              <a:t>   - Example</a:t>
            </a:r>
            <a:r>
              <a:rPr lang="en-US" altLang="zh-CN"/>
              <a:t>s</a:t>
            </a:r>
            <a:r>
              <a:rPr lang="zh-CN" altLang="en-US"/>
              <a:t>: Zero Crossing Rate, Energy, Root Mean Square (RMS) Energy.</a:t>
            </a:r>
            <a:endParaRPr lang="zh-CN" altLang="en-US"/>
          </a:p>
          <a:p>
            <a:r>
              <a:rPr lang="zh-CN" altLang="en-US"/>
              <a:t>   </a:t>
            </a:r>
            <a:endParaRPr lang="zh-CN" altLang="en-US"/>
          </a:p>
          <a:p>
            <a:r>
              <a:rPr lang="zh-CN" altLang="en-US"/>
              <a:t>2. Frequency Domain Features:</a:t>
            </a:r>
            <a:endParaRPr lang="zh-CN" altLang="en-US"/>
          </a:p>
          <a:p>
            <a:r>
              <a:rPr lang="zh-CN" altLang="en-US"/>
              <a:t>   - Examples: Spectral Centroid, Spectral Flux, Spectral Roll-off.</a:t>
            </a:r>
            <a:endParaRPr lang="zh-CN" altLang="en-US"/>
          </a:p>
          <a:p>
            <a:endParaRPr lang="zh-CN" altLang="en-US"/>
          </a:p>
          <a:p>
            <a:r>
              <a:rPr lang="zh-CN" altLang="en-US"/>
              <a:t>3. Wavelet Domain Features:</a:t>
            </a:r>
            <a:endParaRPr lang="zh-CN" altLang="en-US"/>
          </a:p>
          <a:p>
            <a:r>
              <a:rPr lang="zh-CN" altLang="en-US"/>
              <a:t>   - Examples: Wavelet Coefficients, Wavelet Entropy, Wavelet Packet Energy.</a:t>
            </a:r>
            <a:endParaRPr lang="zh-CN" altLang="en-US"/>
          </a:p>
          <a:p>
            <a:endParaRPr lang="zh-CN" altLang="en-US"/>
          </a:p>
          <a:p>
            <a:r>
              <a:rPr lang="zh-CN" altLang="en-US"/>
              <a:t>4. Image-Based Features:</a:t>
            </a:r>
            <a:endParaRPr lang="zh-CN" altLang="en-US"/>
          </a:p>
          <a:p>
            <a:r>
              <a:rPr lang="zh-CN" altLang="en-US"/>
              <a:t>   - Examples: Mel-frequency Cepstral Coefficients (MFCCs), Chroma Features.</a:t>
            </a:r>
            <a:endParaRPr lang="zh-CN" altLang="en-US"/>
          </a:p>
          <a:p>
            <a:endParaRPr lang="zh-CN" altLang="en-US"/>
          </a:p>
          <a:p>
            <a:r>
              <a:rPr lang="zh-CN" altLang="en-US"/>
              <a:t>5. Cepstral Domain Features:</a:t>
            </a:r>
            <a:endParaRPr lang="zh-CN" altLang="en-US"/>
          </a:p>
          <a:p>
            <a:r>
              <a:rPr lang="zh-CN" altLang="en-US"/>
              <a:t>   - Examples: Mel-frequency Cepstral Coefficients (MFCCs), Perceptual Linear Prediction (PLP) Coefficients.</a:t>
            </a:r>
            <a:endParaRPr lang="zh-CN" altLang="en-US"/>
          </a:p>
          <a:p>
            <a:endParaRPr lang="zh-CN" altLang="en-US"/>
          </a:p>
          <a:p>
            <a:r>
              <a:rPr lang="zh-CN" altLang="en-US"/>
              <a:t>6. Other Domain Features:</a:t>
            </a:r>
            <a:endParaRPr lang="zh-CN" altLang="en-US"/>
          </a:p>
          <a:p>
            <a:r>
              <a:rPr lang="zh-CN" altLang="en-US"/>
              <a:t>   - Examples: Teager Energy Operator, Group Delay Function, Pitch-based Features.</a:t>
            </a:r>
            <a:endParaRPr lang="zh-CN" altLang="en-US"/>
          </a:p>
          <a:p>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32460" y="549910"/>
            <a:ext cx="6032500" cy="398780"/>
          </a:xfrm>
          <a:prstGeom prst="rect">
            <a:avLst/>
          </a:prstGeom>
          <a:noFill/>
        </p:spPr>
        <p:txBody>
          <a:bodyPr wrap="square" rtlCol="0">
            <a:spAutoFit/>
          </a:bodyPr>
          <a:p>
            <a:r>
              <a:rPr lang="en-US" altLang="zh-CN" sz="2000">
                <a:sym typeface="+mn-ea"/>
              </a:rPr>
              <a:t>Audio Feature Extraction</a:t>
            </a:r>
            <a:r>
              <a:rPr lang="zh-CN" altLang="en-US" sz="2000">
                <a:sym typeface="+mn-ea"/>
              </a:rPr>
              <a:t> Stage</a:t>
            </a:r>
            <a:endParaRPr lang="en-US" altLang="zh-CN" sz="2000">
              <a:sym typeface="+mn-ea"/>
            </a:endParaRPr>
          </a:p>
        </p:txBody>
      </p:sp>
      <p:sp>
        <p:nvSpPr>
          <p:cNvPr id="7" name="文本框 6"/>
          <p:cNvSpPr txBox="1"/>
          <p:nvPr/>
        </p:nvSpPr>
        <p:spPr>
          <a:xfrm>
            <a:off x="4304665" y="580390"/>
            <a:ext cx="6096000" cy="368300"/>
          </a:xfrm>
          <a:prstGeom prst="rect">
            <a:avLst/>
          </a:prstGeom>
          <a:noFill/>
        </p:spPr>
        <p:txBody>
          <a:bodyPr wrap="square" rtlCol="0" anchor="t">
            <a:spAutoFit/>
          </a:bodyPr>
          <a:p>
            <a:r>
              <a:rPr lang="en-US" altLang="zh-CN"/>
              <a:t>P</a:t>
            </a:r>
            <a:r>
              <a:rPr lang="zh-CN" altLang="en-US"/>
              <a:t>erceptual audio features extraction techniques</a:t>
            </a:r>
            <a:endParaRPr lang="zh-CN" altLang="en-US"/>
          </a:p>
        </p:txBody>
      </p:sp>
      <p:sp>
        <p:nvSpPr>
          <p:cNvPr id="2" name="文本框 1"/>
          <p:cNvSpPr txBox="1"/>
          <p:nvPr/>
        </p:nvSpPr>
        <p:spPr>
          <a:xfrm>
            <a:off x="632460" y="1376680"/>
            <a:ext cx="7977505" cy="3969385"/>
          </a:xfrm>
          <a:prstGeom prst="rect">
            <a:avLst/>
          </a:prstGeom>
          <a:noFill/>
        </p:spPr>
        <p:txBody>
          <a:bodyPr wrap="square" rtlCol="0" anchor="t">
            <a:spAutoFit/>
          </a:bodyPr>
          <a:p>
            <a:r>
              <a:rPr lang="zh-CN" altLang="en-US"/>
              <a:t>1. Zero-Crossing Rate-Based Features:</a:t>
            </a:r>
            <a:endParaRPr lang="zh-CN" altLang="en-US"/>
          </a:p>
          <a:p>
            <a:r>
              <a:rPr lang="zh-CN" altLang="en-US"/>
              <a:t>Zero-crossing rate features analyze the rate at which the signal changes polarity.</a:t>
            </a:r>
            <a:endParaRPr lang="zh-CN" altLang="en-US"/>
          </a:p>
          <a:p>
            <a:r>
              <a:rPr lang="zh-CN" altLang="en-US"/>
              <a:t>   - Examples: Zero-Crossing Rate, Zero-Crossing Peak Amplitudes (ZCPA).</a:t>
            </a:r>
            <a:endParaRPr lang="zh-CN" altLang="en-US"/>
          </a:p>
          <a:p>
            <a:endParaRPr lang="zh-CN" altLang="en-US"/>
          </a:p>
          <a:p>
            <a:r>
              <a:rPr lang="zh-CN" altLang="en-US"/>
              <a:t>2. Autocorrelation-Based Features:</a:t>
            </a:r>
            <a:endParaRPr lang="zh-CN" altLang="en-US"/>
          </a:p>
          <a:p>
            <a:r>
              <a:rPr lang="zh-CN" altLang="en-US"/>
              <a:t>Autocorrelation-based features analyze the correlation of a signal with delayed versions of itself.</a:t>
            </a:r>
            <a:endParaRPr lang="zh-CN" altLang="en-US"/>
          </a:p>
          <a:p>
            <a:r>
              <a:rPr lang="zh-CN" altLang="en-US"/>
              <a:t>   - Example</a:t>
            </a:r>
            <a:r>
              <a:rPr lang="en-US" altLang="zh-CN"/>
              <a:t>s</a:t>
            </a:r>
            <a:r>
              <a:rPr lang="zh-CN" altLang="en-US"/>
              <a:t>: Perceptual Autocorrelation Features.</a:t>
            </a:r>
            <a:endParaRPr lang="zh-CN" altLang="en-US"/>
          </a:p>
          <a:p>
            <a:endParaRPr lang="zh-CN" altLang="en-US"/>
          </a:p>
          <a:p>
            <a:r>
              <a:rPr lang="zh-CN" altLang="en-US"/>
              <a:t>3. Rhythm Pattern Features:</a:t>
            </a:r>
            <a:endParaRPr lang="zh-CN" altLang="en-US"/>
          </a:p>
          <a:p>
            <a:r>
              <a:rPr lang="zh-CN" altLang="en-US"/>
              <a:t>Rhythm pattern features capture temporal patterns and rhythmic structures in audio signals.</a:t>
            </a:r>
            <a:endParaRPr lang="zh-CN" altLang="en-US"/>
          </a:p>
          <a:p>
            <a:r>
              <a:rPr lang="zh-CN" altLang="en-US"/>
              <a:t>   - Examples: Beat Histograms, Tempo Estimation Features.</a:t>
            </a:r>
            <a:endParaRPr lang="zh-CN" altLang="en-US"/>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Compared to Yuxin’s work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10" name="表格 9"/>
          <p:cNvGraphicFramePr/>
          <p:nvPr>
            <p:custDataLst>
              <p:tags r:id="rId1"/>
            </p:custDataLst>
          </p:nvPr>
        </p:nvGraphicFramePr>
        <p:xfrm>
          <a:off x="1179830" y="1818005"/>
          <a:ext cx="7336155" cy="4217035"/>
        </p:xfrm>
        <a:graphic>
          <a:graphicData uri="http://schemas.openxmlformats.org/drawingml/2006/table">
            <a:tbl>
              <a:tblPr/>
              <a:tblGrid>
                <a:gridCol w="1466393"/>
                <a:gridCol w="1466012"/>
                <a:gridCol w="1467917"/>
                <a:gridCol w="1467916"/>
                <a:gridCol w="1467917"/>
              </a:tblGrid>
              <a:tr h="466090">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Models</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Accuracy</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Recall</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Precision</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F1-score</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6725">
                <a:tc>
                  <a:txBody>
                    <a:bodyPr/>
                    <a:p>
                      <a:pPr indent="0" algn="ctr">
                        <a:lnSpc>
                          <a:spcPct val="180000"/>
                        </a:lnSpc>
                        <a:buNone/>
                      </a:pPr>
                      <a:r>
                        <a:rPr lang="en-US" sz="1600" b="0">
                          <a:latin typeface="Times New Roman" panose="02020603050405020304" charset="0"/>
                          <a:ea typeface="宋体" panose="02010600030101010101" pitchFamily="2" charset="-122"/>
                          <a:cs typeface="Times New Roman" panose="02020603050405020304" charset="0"/>
                        </a:rPr>
                        <a:t>CNN</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0.68/0.68</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0.13/0.48</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0.21/0.77</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0.16/0.59</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0.47/0.65</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0.43/0.42</a:t>
                      </a:r>
                      <a:endParaRPr lang="en-US" alt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0.26/0.50</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0.32/0.61</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CNN+BiLSTM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0.72/0.72</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0.33/0.52</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0.24/0.75</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0.28/0.61</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594995" y="304165"/>
            <a:ext cx="6017895" cy="460375"/>
          </a:xfrm>
          <a:prstGeom prst="rect">
            <a:avLst/>
          </a:prstGeom>
          <a:noFill/>
        </p:spPr>
        <p:txBody>
          <a:bodyPr wrap="square" rtlCol="0">
            <a:spAutoFit/>
          </a:bodyPr>
          <a:p>
            <a:r>
              <a:rPr lang="en-US" altLang="zh-CN" sz="2400"/>
              <a:t>Transfer Learning - DAIC-WOZ</a:t>
            </a:r>
            <a:endParaRPr lang="en-US" altLang="zh-CN" sz="2400"/>
          </a:p>
        </p:txBody>
      </p:sp>
      <p:graphicFrame>
        <p:nvGraphicFramePr>
          <p:cNvPr id="8" name="表格 7"/>
          <p:cNvGraphicFramePr/>
          <p:nvPr>
            <p:custDataLst>
              <p:tags r:id="rId1"/>
            </p:custDataLst>
          </p:nvPr>
        </p:nvGraphicFramePr>
        <p:xfrm>
          <a:off x="594995" y="929005"/>
          <a:ext cx="11160760" cy="4964430"/>
        </p:xfrm>
        <a:graphic>
          <a:graphicData uri="http://schemas.openxmlformats.org/drawingml/2006/table">
            <a:tbl>
              <a:tblPr firstRow="1" bandRow="1">
                <a:tableStyleId>{5C22544A-7EE6-4342-B048-85BDC9FD1C3A}</a:tableStyleId>
              </a:tblPr>
              <a:tblGrid>
                <a:gridCol w="2790190"/>
                <a:gridCol w="2790190"/>
                <a:gridCol w="2790190"/>
                <a:gridCol w="2790190"/>
              </a:tblGrid>
              <a:tr h="525780">
                <a:tc>
                  <a:txBody>
                    <a:bodyPr/>
                    <a:p>
                      <a:pPr>
                        <a:buNone/>
                      </a:pPr>
                      <a:r>
                        <a:rPr lang="en-US" altLang="zh-CN" sz="1800"/>
                        <a:t>Article</a:t>
                      </a:r>
                      <a:endParaRPr lang="en-US" altLang="zh-CN" sz="1800"/>
                    </a:p>
                  </a:txBody>
                  <a:tcPr/>
                </a:tc>
                <a:tc>
                  <a:txBody>
                    <a:bodyPr/>
                    <a:p>
                      <a:pPr>
                        <a:buNone/>
                      </a:pPr>
                      <a:r>
                        <a:rPr lang="en-US" altLang="zh-CN" sz="1800"/>
                        <a:t>Features</a:t>
                      </a:r>
                      <a:endParaRPr lang="en-US" altLang="zh-CN" sz="1800"/>
                    </a:p>
                  </a:txBody>
                  <a:tcPr/>
                </a:tc>
                <a:tc>
                  <a:txBody>
                    <a:bodyPr/>
                    <a:p>
                      <a:pPr>
                        <a:buNone/>
                      </a:pPr>
                      <a:r>
                        <a:rPr lang="en-US" altLang="zh-CN" sz="1800"/>
                        <a:t>Metrics</a:t>
                      </a:r>
                      <a:endParaRPr lang="en-US" altLang="zh-CN" sz="1800"/>
                    </a:p>
                  </a:txBody>
                  <a:tcPr/>
                </a:tc>
                <a:tc>
                  <a:txBody>
                    <a:bodyPr/>
                    <a:p>
                      <a:pPr>
                        <a:buNone/>
                      </a:pPr>
                      <a:r>
                        <a:rPr lang="en-US" altLang="zh-CN" sz="1800"/>
                        <a:t>Methods</a:t>
                      </a:r>
                      <a:endParaRPr lang="en-US" altLang="zh-CN" sz="1800"/>
                    </a:p>
                  </a:txBody>
                  <a:tcPr/>
                </a:tc>
              </a:tr>
              <a:tr h="864870">
                <a:tc>
                  <a:txBody>
                    <a:bodyPr/>
                    <a:p>
                      <a:pPr>
                        <a:buNone/>
                      </a:pPr>
                      <a:r>
                        <a:rPr lang="zh-CN" altLang="en-US" sz="1400">
                          <a:sym typeface="+mn-ea"/>
                        </a:rPr>
                        <a:t>Pingyue Zhang</a:t>
                      </a:r>
                      <a:r>
                        <a:rPr lang="en-US" altLang="zh-CN" sz="1400">
                          <a:sym typeface="+mn-ea"/>
                        </a:rPr>
                        <a:t> et al.</a:t>
                      </a:r>
                      <a:endParaRPr lang="en-US" altLang="zh-CN" sz="1400">
                        <a:sym typeface="+mn-ea"/>
                      </a:endParaRPr>
                    </a:p>
                  </a:txBody>
                  <a:tcPr/>
                </a:tc>
                <a:tc>
                  <a:txBody>
                    <a:bodyPr/>
                    <a:p>
                      <a:pPr>
                        <a:buNone/>
                      </a:pPr>
                      <a:r>
                        <a:rPr lang="zh-CN" altLang="en-US" sz="1400"/>
                        <a:t>MFCC, LMS, LLD, CVP, STFT</a:t>
                      </a:r>
                      <a:endParaRPr lang="zh-CN" altLang="en-US" sz="1400"/>
                    </a:p>
                  </a:txBody>
                  <a:tcPr/>
                </a:tc>
                <a:tc>
                  <a:txBody>
                    <a:bodyPr/>
                    <a:p>
                      <a:pPr>
                        <a:buNone/>
                      </a:pPr>
                      <a:r>
                        <a:rPr lang="en-US" altLang="zh-CN" sz="1400"/>
                        <a:t>Classification: Pre, Rec, F1</a:t>
                      </a:r>
                      <a:endParaRPr lang="en-US" altLang="zh-CN" sz="1400"/>
                    </a:p>
                    <a:p>
                      <a:pPr>
                        <a:buNone/>
                      </a:pPr>
                      <a:r>
                        <a:rPr lang="en-US" altLang="zh-CN" sz="1400"/>
                        <a:t>Regression: MAE, RMSE</a:t>
                      </a:r>
                      <a:endParaRPr lang="en-US" altLang="zh-CN" sz="1400"/>
                    </a:p>
                  </a:txBody>
                  <a:tcPr/>
                </a:tc>
                <a:tc>
                  <a:txBody>
                    <a:bodyPr/>
                    <a:p>
                      <a:pPr>
                        <a:buNone/>
                      </a:pPr>
                      <a:r>
                        <a:rPr lang="en-US" altLang="zh-CN" sz="1400"/>
                        <a:t>P</a:t>
                      </a:r>
                      <a:r>
                        <a:rPr lang="zh-CN" altLang="en-US" sz="1400"/>
                        <a:t>retrains DEPA using a self-supervised learning approach with an encoder-decoder mode</a:t>
                      </a:r>
                      <a:r>
                        <a:rPr lang="en-US" altLang="zh-CN" sz="1400"/>
                        <a:t>l</a:t>
                      </a:r>
                      <a:endParaRPr lang="en-US" altLang="zh-CN" sz="1400"/>
                    </a:p>
                  </a:txBody>
                  <a:tcPr/>
                </a:tc>
              </a:tr>
              <a:tr h="526415">
                <a:tc>
                  <a:txBody>
                    <a:bodyPr/>
                    <a:p>
                      <a:pPr>
                        <a:buNone/>
                      </a:pPr>
                      <a:r>
                        <a:rPr lang="zh-CN" altLang="en-US" sz="1400"/>
                        <a:t>Ziping Zhao</a:t>
                      </a:r>
                      <a:r>
                        <a:rPr lang="en-US" altLang="zh-CN" sz="1400"/>
                        <a:t> </a:t>
                      </a:r>
                      <a:r>
                        <a:rPr lang="en-US" altLang="zh-CN" sz="1400">
                          <a:sym typeface="+mn-ea"/>
                        </a:rPr>
                        <a:t>et al.</a:t>
                      </a:r>
                      <a:endParaRPr lang="en-US" altLang="zh-CN" sz="1400">
                        <a:sym typeface="+mn-ea"/>
                      </a:endParaRPr>
                    </a:p>
                  </a:txBody>
                  <a:tcPr/>
                </a:tc>
                <a:tc>
                  <a:txBody>
                    <a:bodyPr/>
                    <a:p>
                      <a:pPr>
                        <a:buNone/>
                      </a:pPr>
                      <a:r>
                        <a:rPr lang="zh-CN" altLang="en-US" sz="1400"/>
                        <a:t>Mel-spectra</a:t>
                      </a:r>
                      <a:endParaRPr lang="zh-CN" altLang="en-US" sz="1400"/>
                    </a:p>
                  </a:txBody>
                  <a:tcPr/>
                </a:tc>
                <a:tc>
                  <a:txBody>
                    <a:bodyPr/>
                    <a:p>
                      <a:pPr>
                        <a:buNone/>
                      </a:pPr>
                      <a:r>
                        <a:rPr lang="en-US" altLang="zh-CN" sz="1400">
                          <a:sym typeface="+mn-ea"/>
                        </a:rPr>
                        <a:t>MAE, RMSE</a:t>
                      </a:r>
                      <a:endParaRPr lang="en-US" altLang="zh-CN" sz="1400"/>
                    </a:p>
                    <a:p>
                      <a:pPr>
                        <a:buNone/>
                      </a:pPr>
                      <a:endParaRPr lang="en-US" altLang="zh-CN" sz="1400"/>
                    </a:p>
                  </a:txBody>
                  <a:tcPr/>
                </a:tc>
                <a:tc>
                  <a:txBody>
                    <a:bodyPr/>
                    <a:p>
                      <a:pPr>
                        <a:buNone/>
                      </a:pPr>
                      <a:r>
                        <a:rPr lang="zh-CN" altLang="en-US" sz="1400"/>
                        <a:t>This transfer is applied in a two-level hierarchical network which mirrors the natural hierarchical structure of speech</a:t>
                      </a:r>
                      <a:endParaRPr lang="zh-CN" altLang="en-US" sz="1400"/>
                    </a:p>
                  </a:txBody>
                  <a:tcPr/>
                </a:tc>
              </a:tr>
              <a:tr h="525145">
                <a:tc>
                  <a:txBody>
                    <a:bodyPr/>
                    <a:p>
                      <a:pPr>
                        <a:buNone/>
                      </a:pPr>
                      <a:r>
                        <a:rPr lang="zh-CN" altLang="en-US" sz="1400"/>
                        <a:t>Vandana</a:t>
                      </a:r>
                      <a:r>
                        <a:rPr lang="en-US" altLang="zh-CN" sz="1400"/>
                        <a:t> et al.</a:t>
                      </a:r>
                      <a:endParaRPr lang="en-US" altLang="zh-CN" sz="1400"/>
                    </a:p>
                  </a:txBody>
                  <a:tcPr/>
                </a:tc>
                <a:tc>
                  <a:txBody>
                    <a:bodyPr/>
                    <a:p>
                      <a:pPr>
                        <a:buNone/>
                      </a:pPr>
                      <a:r>
                        <a:rPr lang="zh-CN" altLang="en-US" sz="1400"/>
                        <a:t>MFCC, COVAREP and Mel Spectrograms</a:t>
                      </a:r>
                      <a:endParaRPr lang="zh-CN" altLang="en-US" sz="1400"/>
                    </a:p>
                  </a:txBody>
                  <a:tcPr/>
                </a:tc>
                <a:tc>
                  <a:txBody>
                    <a:bodyPr/>
                    <a:p>
                      <a:pPr>
                        <a:buNone/>
                      </a:pPr>
                      <a:r>
                        <a:rPr lang="en-US" altLang="zh-CN" sz="1400"/>
                        <a:t>Pre, Rec, F1, Acc</a:t>
                      </a:r>
                      <a:endParaRPr lang="en-US" altLang="zh-CN" sz="1400"/>
                    </a:p>
                  </a:txBody>
                  <a:tcPr/>
                </a:tc>
                <a:tc>
                  <a:txBody>
                    <a:bodyPr/>
                    <a:p>
                      <a:pPr>
                        <a:buNone/>
                      </a:pPr>
                      <a:r>
                        <a:rPr lang="zh-CN" altLang="en-US" sz="1400"/>
                        <a:t>This paper utilizes transfer learning by leveraging a pretrained model for text features in the proposed hybrid model for depression detection. </a:t>
                      </a:r>
                      <a:endParaRPr lang="zh-CN" altLang="en-US" sz="1400"/>
                    </a:p>
                  </a:txBody>
                  <a:tcPr/>
                </a:tc>
              </a:tr>
              <a:tr h="526415">
                <a:tc>
                  <a:txBody>
                    <a:bodyPr/>
                    <a:p>
                      <a:pPr>
                        <a:buNone/>
                      </a:pPr>
                      <a:r>
                        <a:rPr lang="zh-CN" altLang="en-US" sz="1400"/>
                        <a:t>Amir Harati</a:t>
                      </a:r>
                      <a:r>
                        <a:rPr lang="en-US" altLang="zh-CN" sz="1400"/>
                        <a:t> </a:t>
                      </a:r>
                      <a:r>
                        <a:rPr lang="en-US" altLang="zh-CN" sz="1400">
                          <a:sym typeface="+mn-ea"/>
                        </a:rPr>
                        <a:t>et al.</a:t>
                      </a:r>
                      <a:endParaRPr lang="en-US" altLang="zh-CN" sz="1400"/>
                    </a:p>
                  </a:txBody>
                  <a:tcPr/>
                </a:tc>
                <a:tc>
                  <a:txBody>
                    <a:bodyPr/>
                    <a:p>
                      <a:pPr>
                        <a:buNone/>
                      </a:pPr>
                      <a:r>
                        <a:rPr lang="zh-CN" altLang="en-US" sz="1400"/>
                        <a:t>Mel-spectrograms</a:t>
                      </a:r>
                      <a:endParaRPr lang="zh-CN" altLang="en-US" sz="1400"/>
                    </a:p>
                  </a:txBody>
                  <a:tcPr/>
                </a:tc>
                <a:tc>
                  <a:txBody>
                    <a:bodyPr/>
                    <a:p>
                      <a:pPr>
                        <a:buNone/>
                      </a:pPr>
                      <a:r>
                        <a:rPr lang="en-US" altLang="zh-CN" sz="1400"/>
                        <a:t>F1</a:t>
                      </a:r>
                      <a:endParaRPr lang="en-US" altLang="zh-CN" sz="1400"/>
                    </a:p>
                  </a:txBody>
                  <a:tcPr/>
                </a:tc>
                <a:tc>
                  <a:txBody>
                    <a:bodyPr/>
                    <a:p>
                      <a:pPr>
                        <a:buNone/>
                      </a:pPr>
                      <a:r>
                        <a:rPr lang="zh-CN" altLang="en-US" sz="1400"/>
                        <a:t>The paper utilizes a pre-trained model, specifically the Wav2vec2.0 model</a:t>
                      </a:r>
                      <a:r>
                        <a:rPr lang="en-US" altLang="zh-CN" sz="1400"/>
                        <a:t> and  adversarial speaker-invariant training </a:t>
                      </a:r>
                      <a:endParaRPr lang="en-US" altLang="zh-CN" sz="1400"/>
                    </a:p>
                  </a:txBody>
                  <a:tcPr/>
                </a:tc>
              </a:tr>
              <a:tr h="525780">
                <a:tc>
                  <a:txBody>
                    <a:bodyPr/>
                    <a:p>
                      <a:pPr>
                        <a:buNone/>
                      </a:pPr>
                      <a:r>
                        <a:rPr lang="zh-CN" altLang="en-US" sz="1400"/>
                        <a:t>Zhiyong Wang</a:t>
                      </a:r>
                      <a:endParaRPr lang="zh-CN" altLang="en-US" sz="1400"/>
                    </a:p>
                  </a:txBody>
                  <a:tcPr/>
                </a:tc>
                <a:tc>
                  <a:txBody>
                    <a:bodyPr/>
                    <a:p>
                      <a:pPr>
                        <a:buNone/>
                      </a:pPr>
                      <a:r>
                        <a:rPr lang="zh-CN" altLang="en-US" sz="1400"/>
                        <a:t>MFCC, Entropy Characteristics of Spectrogram</a:t>
                      </a:r>
                      <a:endParaRPr lang="zh-CN" altLang="en-US" sz="1400"/>
                    </a:p>
                  </a:txBody>
                  <a:tcPr/>
                </a:tc>
                <a:tc>
                  <a:txBody>
                    <a:bodyPr/>
                    <a:p>
                      <a:pPr>
                        <a:buNone/>
                      </a:pPr>
                      <a:r>
                        <a:rPr lang="en-US" altLang="zh-CN" sz="1400">
                          <a:sym typeface="+mn-ea"/>
                        </a:rPr>
                        <a:t>MAE, RMSE</a:t>
                      </a:r>
                      <a:endParaRPr lang="en-US" altLang="zh-CN" sz="1400"/>
                    </a:p>
                    <a:p>
                      <a:pPr>
                        <a:buNone/>
                      </a:pPr>
                      <a:endParaRPr lang="en-US" altLang="zh-CN" sz="1400"/>
                    </a:p>
                  </a:txBody>
                  <a:tcPr/>
                </a:tc>
                <a:tc>
                  <a:txBody>
                    <a:bodyPr/>
                    <a:p>
                      <a:pPr>
                        <a:buNone/>
                      </a:pPr>
                      <a:r>
                        <a:rPr lang="zh-CN" altLang="en-US" sz="1400"/>
                        <a:t>Multi-scale audio difference normalization algorithm is used to</a:t>
                      </a:r>
                      <a:r>
                        <a:rPr lang="en-US" altLang="zh-CN" sz="1400"/>
                        <a:t> obtain the feature V2, which expresses the depressive change characteristics of the previous audio.</a:t>
                      </a:r>
                      <a:endParaRPr lang="en-US" altLang="zh-CN" sz="1400"/>
                    </a:p>
                  </a:txBody>
                  <a:tcPr/>
                </a:tc>
              </a:tr>
            </a:tbl>
          </a:graphicData>
        </a:graphic>
      </p:graphicFrame>
      <p:sp>
        <p:nvSpPr>
          <p:cNvPr id="2" name="圆角矩形 1"/>
          <p:cNvSpPr/>
          <p:nvPr/>
        </p:nvSpPr>
        <p:spPr>
          <a:xfrm>
            <a:off x="453390" y="1384300"/>
            <a:ext cx="11462385" cy="990600"/>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344805" y="347980"/>
            <a:ext cx="6096000" cy="1476375"/>
          </a:xfrm>
          <a:prstGeom prst="rect">
            <a:avLst/>
          </a:prstGeom>
          <a:noFill/>
        </p:spPr>
        <p:txBody>
          <a:bodyPr wrap="square" rtlCol="0" anchor="t">
            <a:spAutoFit/>
          </a:bodyPr>
          <a:p>
            <a:r>
              <a:rPr lang="zh-CN" altLang="en-US"/>
              <a:t>DEPA</a:t>
            </a:r>
            <a:r>
              <a:rPr lang="en-US" altLang="zh-CN"/>
              <a:t> -</a:t>
            </a:r>
            <a:r>
              <a:rPr lang="zh-CN" altLang="en-US"/>
              <a:t> an auditory feature extracted via a neural network to summarize spoken language. </a:t>
            </a:r>
            <a:endParaRPr lang="zh-CN" altLang="en-US"/>
          </a:p>
          <a:p>
            <a:endParaRPr lang="zh-CN" altLang="en-US"/>
          </a:p>
          <a:p>
            <a:r>
              <a:t>The model is designed </a:t>
            </a:r>
            <a:r>
              <a:rPr b="1"/>
              <a:t>to predict and reconstruct a center spectrogram</a:t>
            </a:r>
            <a:r>
              <a:t> within a sequence of 2𝑘 + 1 spectrograms</a:t>
            </a:r>
          </a:p>
        </p:txBody>
      </p:sp>
      <p:pic>
        <p:nvPicPr>
          <p:cNvPr id="8" name="图片 7"/>
          <p:cNvPicPr>
            <a:picLocks noChangeAspect="1"/>
          </p:cNvPicPr>
          <p:nvPr/>
        </p:nvPicPr>
        <p:blipFill>
          <a:blip r:embed="rId1"/>
          <a:stretch>
            <a:fillRect/>
          </a:stretch>
        </p:blipFill>
        <p:spPr>
          <a:xfrm>
            <a:off x="629920" y="2359025"/>
            <a:ext cx="4838700" cy="2959100"/>
          </a:xfrm>
          <a:prstGeom prst="rect">
            <a:avLst/>
          </a:prstGeom>
        </p:spPr>
      </p:pic>
      <p:pic>
        <p:nvPicPr>
          <p:cNvPr id="9" name="图片 8"/>
          <p:cNvPicPr>
            <a:picLocks noChangeAspect="1"/>
          </p:cNvPicPr>
          <p:nvPr/>
        </p:nvPicPr>
        <p:blipFill>
          <a:blip r:embed="rId2"/>
          <a:stretch>
            <a:fillRect/>
          </a:stretch>
        </p:blipFill>
        <p:spPr>
          <a:xfrm>
            <a:off x="1617345" y="5384165"/>
            <a:ext cx="2863850" cy="215900"/>
          </a:xfrm>
          <a:prstGeom prst="rect">
            <a:avLst/>
          </a:prstGeom>
        </p:spPr>
      </p:pic>
      <p:pic>
        <p:nvPicPr>
          <p:cNvPr id="10" name="图片 9"/>
          <p:cNvPicPr>
            <a:picLocks noChangeAspect="1"/>
          </p:cNvPicPr>
          <p:nvPr/>
        </p:nvPicPr>
        <p:blipFill>
          <a:blip r:embed="rId3"/>
          <a:stretch>
            <a:fillRect/>
          </a:stretch>
        </p:blipFill>
        <p:spPr>
          <a:xfrm>
            <a:off x="6508750" y="2761615"/>
            <a:ext cx="4845050" cy="1885950"/>
          </a:xfrm>
          <a:prstGeom prst="rect">
            <a:avLst/>
          </a:prstGeom>
        </p:spPr>
      </p:pic>
      <p:pic>
        <p:nvPicPr>
          <p:cNvPr id="12" name="图片 11"/>
          <p:cNvPicPr>
            <a:picLocks noChangeAspect="1"/>
          </p:cNvPicPr>
          <p:nvPr/>
        </p:nvPicPr>
        <p:blipFill>
          <a:blip r:embed="rId4"/>
          <a:stretch>
            <a:fillRect/>
          </a:stretch>
        </p:blipFill>
        <p:spPr>
          <a:xfrm>
            <a:off x="6266815" y="4704715"/>
            <a:ext cx="5035550" cy="895350"/>
          </a:xfrm>
          <a:prstGeom prst="rect">
            <a:avLst/>
          </a:prstGeom>
        </p:spPr>
      </p:pic>
      <p:sp>
        <p:nvSpPr>
          <p:cNvPr id="13" name="文本框 12"/>
          <p:cNvSpPr txBox="1"/>
          <p:nvPr/>
        </p:nvSpPr>
        <p:spPr>
          <a:xfrm>
            <a:off x="6508750" y="347980"/>
            <a:ext cx="6096000" cy="1198880"/>
          </a:xfrm>
          <a:prstGeom prst="rect">
            <a:avLst/>
          </a:prstGeom>
          <a:noFill/>
        </p:spPr>
        <p:txBody>
          <a:bodyPr wrap="square" rtlCol="0" anchor="t">
            <a:spAutoFit/>
          </a:bodyPr>
          <a:p>
            <a:r>
              <a:rPr lang="zh-CN" altLang="en-US"/>
              <a:t>Data Used for Pretraining:</a:t>
            </a:r>
            <a:endParaRPr lang="zh-CN" altLang="en-US"/>
          </a:p>
          <a:p>
            <a:endParaRPr lang="zh-CN" altLang="en-US"/>
          </a:p>
          <a:p>
            <a:r>
              <a:rPr lang="zh-CN" altLang="en-US"/>
              <a:t>In-Domain: </a:t>
            </a:r>
            <a:r>
              <a:rPr lang="en-US" altLang="zh-CN"/>
              <a:t>DAIC-WOZ (13hrs, ENG) &amp; MDD (411hrs, CHN)</a:t>
            </a:r>
            <a:endParaRPr lang="zh-CN" altLang="en-US"/>
          </a:p>
          <a:p>
            <a:r>
              <a:rPr lang="zh-CN" altLang="en-US"/>
              <a:t>Out-Domain Data: SWB</a:t>
            </a:r>
            <a:r>
              <a:rPr lang="en-US" altLang="zh-CN"/>
              <a:t> (300hrs, ENG)</a:t>
            </a:r>
            <a:r>
              <a:rPr lang="zh-CN" altLang="en-US"/>
              <a:t> </a:t>
            </a:r>
            <a:r>
              <a:rPr lang="en-US" altLang="zh-CN"/>
              <a:t>&amp;</a:t>
            </a:r>
            <a:r>
              <a:rPr lang="zh-CN" altLang="en-US"/>
              <a:t> AD</a:t>
            </a:r>
            <a:r>
              <a:rPr lang="en-US" altLang="zh-CN"/>
              <a:t> (400hrs, CHN)</a:t>
            </a:r>
            <a:endParaRPr lang="en-US" altLang="zh-CN"/>
          </a:p>
        </p:txBody>
      </p:sp>
      <p:sp>
        <p:nvSpPr>
          <p:cNvPr id="14" name="文本框 13"/>
          <p:cNvSpPr txBox="1"/>
          <p:nvPr/>
        </p:nvSpPr>
        <p:spPr>
          <a:xfrm>
            <a:off x="2913380" y="6061075"/>
            <a:ext cx="6096000" cy="737235"/>
          </a:xfrm>
          <a:prstGeom prst="rect">
            <a:avLst/>
          </a:prstGeom>
          <a:noFill/>
        </p:spPr>
        <p:txBody>
          <a:bodyPr wrap="square" rtlCol="0" anchor="t">
            <a:spAutoFit/>
          </a:bodyPr>
          <a:p>
            <a:r>
              <a:rPr lang="zh-CN" altLang="en-US" sz="1400">
                <a:solidFill>
                  <a:schemeClr val="tx1">
                    <a:lumMod val="50000"/>
                    <a:lumOff val="50000"/>
                  </a:schemeClr>
                </a:solidFill>
              </a:rPr>
              <a:t>Zhang P, Wu M, Dinkel H, et al. Depa: Self-supervised audio embedding for depression detection[C]//Proceedings of the 29th ACM international conference on multimedia. 2021: 135-143.</a:t>
            </a:r>
            <a:endParaRPr lang="zh-CN" altLang="en-US" sz="1400">
              <a:solidFill>
                <a:schemeClr val="tx1">
                  <a:lumMod val="50000"/>
                  <a:lumOff val="5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344805" y="347980"/>
            <a:ext cx="6096000" cy="1753235"/>
          </a:xfrm>
          <a:prstGeom prst="rect">
            <a:avLst/>
          </a:prstGeom>
          <a:noFill/>
        </p:spPr>
        <p:txBody>
          <a:bodyPr wrap="square" rtlCol="0" anchor="t">
            <a:spAutoFit/>
          </a:bodyPr>
          <a:p>
            <a:r>
              <a:rPr lang="zh-CN" altLang="en-US"/>
              <a:t>DEPA</a:t>
            </a:r>
            <a:r>
              <a:rPr lang="en-US" altLang="zh-CN"/>
              <a:t> -</a:t>
            </a:r>
            <a:r>
              <a:rPr lang="zh-CN" altLang="en-US"/>
              <a:t> an auditory feature extracted via a neural network to summarize spoken language. </a:t>
            </a:r>
            <a:endParaRPr lang="zh-CN" altLang="en-US"/>
          </a:p>
          <a:p>
            <a:endParaRPr lang="zh-CN" altLang="en-US"/>
          </a:p>
          <a:p>
            <a:r>
              <a:rPr lang="en-US" altLang="zh-CN"/>
              <a:t>The</a:t>
            </a:r>
            <a:r>
              <a:rPr lang="zh-CN" altLang="en-US"/>
              <a:t> proposed method</a:t>
            </a:r>
            <a:r>
              <a:rPr lang="en-US" altLang="zh-CN"/>
              <a:t> </a:t>
            </a:r>
            <a:r>
              <a:rPr lang="zh-CN" altLang="en-US"/>
              <a:t>consists of a self-supervised</a:t>
            </a:r>
            <a:r>
              <a:rPr lang="en-US" altLang="zh-CN"/>
              <a:t> </a:t>
            </a:r>
            <a:r>
              <a:rPr lang="zh-CN" altLang="en-US"/>
              <a:t>convolutional encoder-decoder network, where the encoder is later used as DEPA embedding extractor</a:t>
            </a:r>
            <a:r>
              <a:rPr lang="en-US" altLang="zh-CN"/>
              <a:t> </a:t>
            </a:r>
            <a:r>
              <a:rPr lang="zh-CN" altLang="en-US"/>
              <a:t>from spectrograms.</a:t>
            </a:r>
            <a:endParaRPr lang="zh-CN" altLang="en-US"/>
          </a:p>
        </p:txBody>
      </p:sp>
      <p:pic>
        <p:nvPicPr>
          <p:cNvPr id="3" name="图片 2"/>
          <p:cNvPicPr>
            <a:picLocks noChangeAspect="1"/>
          </p:cNvPicPr>
          <p:nvPr/>
        </p:nvPicPr>
        <p:blipFill>
          <a:blip r:embed="rId1"/>
          <a:stretch>
            <a:fillRect/>
          </a:stretch>
        </p:blipFill>
        <p:spPr>
          <a:xfrm>
            <a:off x="245110" y="2444115"/>
            <a:ext cx="5920740" cy="4343400"/>
          </a:xfrm>
          <a:prstGeom prst="rect">
            <a:avLst/>
          </a:prstGeom>
        </p:spPr>
      </p:pic>
      <p:pic>
        <p:nvPicPr>
          <p:cNvPr id="5" name="图片 4"/>
          <p:cNvPicPr>
            <a:picLocks noChangeAspect="1"/>
          </p:cNvPicPr>
          <p:nvPr/>
        </p:nvPicPr>
        <p:blipFill>
          <a:blip r:embed="rId2"/>
          <a:stretch>
            <a:fillRect/>
          </a:stretch>
        </p:blipFill>
        <p:spPr>
          <a:xfrm>
            <a:off x="932180" y="2330450"/>
            <a:ext cx="3892550" cy="215900"/>
          </a:xfrm>
          <a:prstGeom prst="rect">
            <a:avLst/>
          </a:prstGeom>
        </p:spPr>
      </p:pic>
      <p:pic>
        <p:nvPicPr>
          <p:cNvPr id="6" name="图片 5"/>
          <p:cNvPicPr>
            <a:picLocks noChangeAspect="1"/>
          </p:cNvPicPr>
          <p:nvPr/>
        </p:nvPicPr>
        <p:blipFill>
          <a:blip r:embed="rId3"/>
          <a:stretch>
            <a:fillRect/>
          </a:stretch>
        </p:blipFill>
        <p:spPr>
          <a:xfrm>
            <a:off x="7121525" y="1301115"/>
            <a:ext cx="4800600" cy="5486400"/>
          </a:xfrm>
          <a:prstGeom prst="rect">
            <a:avLst/>
          </a:prstGeom>
        </p:spPr>
      </p:pic>
      <p:sp>
        <p:nvSpPr>
          <p:cNvPr id="7" name="文本框 6"/>
          <p:cNvSpPr txBox="1"/>
          <p:nvPr/>
        </p:nvSpPr>
        <p:spPr>
          <a:xfrm>
            <a:off x="7654290" y="499745"/>
            <a:ext cx="3735070" cy="645160"/>
          </a:xfrm>
          <a:prstGeom prst="rect">
            <a:avLst/>
          </a:prstGeom>
          <a:noFill/>
        </p:spPr>
        <p:txBody>
          <a:bodyPr wrap="square" rtlCol="0" anchor="t">
            <a:spAutoFit/>
          </a:bodyPr>
          <a:p>
            <a:r>
              <a:rPr lang="zh-CN" altLang="en-US" b="1"/>
              <a:t>DOWNSTREAM TASK: DEPRESSION</a:t>
            </a:r>
            <a:endParaRPr lang="zh-CN" altLang="en-US" b="1"/>
          </a:p>
          <a:p>
            <a:r>
              <a:rPr lang="zh-CN" altLang="en-US" b="1"/>
              <a:t>DETECTION</a:t>
            </a:r>
            <a:endParaRPr lang="zh-CN" altLang="en-US" b="1"/>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301750" y="974725"/>
            <a:ext cx="8293100" cy="4787900"/>
          </a:xfrm>
          <a:prstGeom prst="rect">
            <a:avLst/>
          </a:prstGeom>
        </p:spPr>
      </p:pic>
      <p:sp>
        <p:nvSpPr>
          <p:cNvPr id="6" name="文本框 5"/>
          <p:cNvSpPr txBox="1"/>
          <p:nvPr/>
        </p:nvSpPr>
        <p:spPr>
          <a:xfrm>
            <a:off x="684530" y="259715"/>
            <a:ext cx="2390775" cy="460375"/>
          </a:xfrm>
          <a:prstGeom prst="rect">
            <a:avLst/>
          </a:prstGeom>
          <a:noFill/>
        </p:spPr>
        <p:txBody>
          <a:bodyPr wrap="square" rtlCol="0">
            <a:spAutoFit/>
          </a:bodyPr>
          <a:p>
            <a:r>
              <a:rPr lang="en-US" altLang="zh-CN" sz="2400"/>
              <a:t>Results</a:t>
            </a:r>
            <a:endParaRPr lang="en-US" altLang="zh-CN" sz="2400"/>
          </a:p>
        </p:txBody>
      </p:sp>
      <p:sp>
        <p:nvSpPr>
          <p:cNvPr id="7" name="文本框 6"/>
          <p:cNvSpPr txBox="1"/>
          <p:nvPr/>
        </p:nvSpPr>
        <p:spPr>
          <a:xfrm>
            <a:off x="2615565" y="5810250"/>
            <a:ext cx="6557645" cy="645160"/>
          </a:xfrm>
          <a:prstGeom prst="rect">
            <a:avLst/>
          </a:prstGeom>
          <a:noFill/>
        </p:spPr>
        <p:txBody>
          <a:bodyPr wrap="square" rtlCol="0" anchor="t">
            <a:spAutoFit/>
          </a:bodyPr>
          <a:p>
            <a:r>
              <a:rPr lang="zh-CN" altLang="en-US" b="1"/>
              <a:t>Comparison between DEPA and other audio-based depression detection methods on </a:t>
            </a:r>
            <a:r>
              <a:rPr lang="en-US" altLang="zh-CN" b="1"/>
              <a:t>DAIC-WOZ</a:t>
            </a:r>
            <a:endParaRPr lang="en-US" altLang="zh-CN" b="1"/>
          </a:p>
        </p:txBody>
      </p:sp>
      <p:sp>
        <p:nvSpPr>
          <p:cNvPr id="8" name="圆角矩形 7"/>
          <p:cNvSpPr/>
          <p:nvPr/>
        </p:nvSpPr>
        <p:spPr>
          <a:xfrm>
            <a:off x="3544570" y="3968115"/>
            <a:ext cx="5906135" cy="447040"/>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838200" y="1764030"/>
            <a:ext cx="6568440" cy="2306955"/>
          </a:xfrm>
          <a:prstGeom prst="rect">
            <a:avLst/>
          </a:prstGeom>
          <a:noFill/>
        </p:spPr>
        <p:txBody>
          <a:bodyPr wrap="square" rtlCol="0">
            <a:spAutoFit/>
          </a:bodyPr>
          <a:p>
            <a:r>
              <a:rPr lang="en-US" altLang="zh-CN"/>
              <a:t>Literature Review Writing:</a:t>
            </a:r>
            <a:endParaRPr lang="en-US" altLang="zh-CN"/>
          </a:p>
          <a:p>
            <a:endParaRPr lang="en-US" altLang="zh-CN"/>
          </a:p>
          <a:p>
            <a:r>
              <a:rPr lang="en-US" altLang="zh-CN"/>
              <a:t>Evaluation Metrics</a:t>
            </a:r>
            <a:endParaRPr lang="en-US" altLang="zh-CN"/>
          </a:p>
          <a:p>
            <a:r>
              <a:rPr lang="en-US" altLang="zh-CN"/>
              <a:t>Audio Signals Pre-processing and Feature Extraction</a:t>
            </a:r>
            <a:endParaRPr lang="en-US" altLang="zh-CN"/>
          </a:p>
          <a:p>
            <a:endParaRPr lang="en-US" altLang="zh-CN"/>
          </a:p>
          <a:p>
            <a:endParaRPr lang="en-US" altLang="zh-CN"/>
          </a:p>
          <a:p>
            <a:r>
              <a:rPr lang="en-US" altLang="zh-CN"/>
              <a:t>DEPA:</a:t>
            </a:r>
            <a:endParaRPr lang="en-US" altLang="zh-CN"/>
          </a:p>
          <a:p>
            <a:r>
              <a:rPr lang="en-US" altLang="zh-CN"/>
              <a:t>https://dl.acm.org/doi/10.1145/3474085.3479236</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5772150" cy="645160"/>
          </a:xfrm>
          <a:prstGeom prst="rect">
            <a:avLst/>
          </a:prstGeom>
          <a:noFill/>
        </p:spPr>
        <p:txBody>
          <a:bodyPr wrap="square" rtlCol="0">
            <a:spAutoFit/>
          </a:bodyPr>
          <a:p>
            <a:r>
              <a:rPr lang="en-US" altLang="zh-CN"/>
              <a:t>Check reasons for the precision and recall score</a:t>
            </a:r>
            <a:endParaRPr lang="en-US" altLang="zh-CN"/>
          </a:p>
          <a:p>
            <a:r>
              <a:rPr lang="en-US" altLang="zh-CN"/>
              <a:t>Check CNN</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presentation:~8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Feb 21</a:t>
            </a:r>
            <a:endParaRPr lang="en-US" altLang="zh-CN"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Question left from last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49655" y="1372870"/>
            <a:ext cx="7082790" cy="645160"/>
          </a:xfrm>
          <a:prstGeom prst="rect">
            <a:avLst/>
          </a:prstGeom>
          <a:noFill/>
        </p:spPr>
        <p:txBody>
          <a:bodyPr wrap="square" rtlCol="0">
            <a:spAutoFit/>
          </a:bodyPr>
          <a:p>
            <a:r>
              <a:rPr lang="en-US" altLang="zh-CN"/>
              <a:t>Input layer: (40000,74)</a:t>
            </a:r>
            <a:endParaRPr lang="zh-CN" altLang="en-US"/>
          </a:p>
          <a:p>
            <a:r>
              <a:rPr lang="zh-CN" altLang="en-US"/>
              <a:t>(40000) is the number of time steps in the audio sequence </a:t>
            </a:r>
            <a:endParaRPr lang="zh-CN" altLang="en-US"/>
          </a:p>
        </p:txBody>
      </p:sp>
      <p:sp>
        <p:nvSpPr>
          <p:cNvPr id="6" name="文本框 5"/>
          <p:cNvSpPr txBox="1"/>
          <p:nvPr/>
        </p:nvSpPr>
        <p:spPr>
          <a:xfrm>
            <a:off x="1049655" y="1921510"/>
            <a:ext cx="10612755" cy="4799965"/>
          </a:xfrm>
          <a:prstGeom prst="rect">
            <a:avLst/>
          </a:prstGeom>
          <a:noFill/>
        </p:spPr>
        <p:txBody>
          <a:bodyPr wrap="square" rtlCol="0">
            <a:spAutoFit/>
          </a:bodyPr>
          <a:p>
            <a:r>
              <a:rPr lang="zh-CN" altLang="en-US">
                <a:sym typeface="+mn-ea"/>
              </a:rPr>
              <a:t>(74) represents the extracted features at each time step.</a:t>
            </a:r>
            <a:endParaRPr lang="zh-CN" altLang="en-US"/>
          </a:p>
          <a:p>
            <a:endParaRPr lang="zh-CN" altLang="en-US"/>
          </a:p>
          <a:p>
            <a:r>
              <a:rPr lang="zh-CN" altLang="en-US"/>
              <a:t>F0: Fundamental frequency (1 column)</a:t>
            </a:r>
            <a:endParaRPr lang="zh-CN" altLang="en-US"/>
          </a:p>
          <a:p>
            <a:r>
              <a:rPr lang="zh-CN" altLang="en-US"/>
              <a:t>VUV: Voiced/Unvoiced flag (1 column)</a:t>
            </a:r>
            <a:endParaRPr lang="zh-CN" altLang="en-US"/>
          </a:p>
          <a:p>
            <a:r>
              <a:rPr lang="zh-CN" altLang="en-US"/>
              <a:t>NAQ: Normalized Amplitude Quotient (1 column)</a:t>
            </a:r>
            <a:endParaRPr lang="zh-CN" altLang="en-US"/>
          </a:p>
          <a:p>
            <a:r>
              <a:rPr lang="zh-CN" altLang="en-US"/>
              <a:t>QOQ: Quasi-Open Quotient (1 column)</a:t>
            </a:r>
            <a:endParaRPr lang="zh-CN" altLang="en-US"/>
          </a:p>
          <a:p>
            <a:r>
              <a:rPr lang="zh-CN" altLang="en-US"/>
              <a:t>H1H2: Difference in amplitude between the first two harmonics (1 column)</a:t>
            </a:r>
            <a:endParaRPr lang="zh-CN" altLang="en-US"/>
          </a:p>
          <a:p>
            <a:r>
              <a:rPr lang="zh-CN" altLang="en-US"/>
              <a:t>PSP: Parabolic Spectral Parameter (1 column)</a:t>
            </a:r>
            <a:endParaRPr lang="zh-CN" altLang="en-US"/>
          </a:p>
          <a:p>
            <a:r>
              <a:rPr lang="zh-CN" altLang="en-US"/>
              <a:t>MDQ: Maxima Dispersion Quotient (1 column)</a:t>
            </a:r>
            <a:endParaRPr lang="zh-CN" altLang="en-US"/>
          </a:p>
          <a:p>
            <a:r>
              <a:rPr lang="zh-CN" altLang="en-US"/>
              <a:t>PeakSlope: Spectral slope at the peak (1 column)</a:t>
            </a:r>
            <a:endParaRPr lang="zh-CN" altLang="en-US"/>
          </a:p>
          <a:p>
            <a:r>
              <a:rPr lang="zh-CN" altLang="en-US"/>
              <a:t>Rd: Two-mass model parameter (1 column)</a:t>
            </a:r>
            <a:endParaRPr lang="zh-CN" altLang="en-US"/>
          </a:p>
          <a:p>
            <a:r>
              <a:rPr lang="zh-CN" altLang="en-US"/>
              <a:t>Rd_conf: Confidence measure for Rd (1 column)</a:t>
            </a:r>
            <a:endParaRPr lang="zh-CN" altLang="en-US"/>
          </a:p>
          <a:p>
            <a:r>
              <a:rPr lang="zh-CN" altLang="en-US"/>
              <a:t>MCEP_0-24: 25 Mel-Cepstral coefficients (25 columns)</a:t>
            </a:r>
            <a:endParaRPr lang="zh-CN" altLang="en-US"/>
          </a:p>
          <a:p>
            <a:r>
              <a:rPr lang="zh-CN" altLang="en-US"/>
              <a:t>HMPDM_0-24: 25 Harmonic Model and Phase Distortion Mean coefficients (25 columns)</a:t>
            </a:r>
            <a:endParaRPr lang="zh-CN" altLang="en-US"/>
          </a:p>
          <a:p>
            <a:r>
              <a:rPr lang="zh-CN" altLang="en-US"/>
              <a:t>HMPDD_0-12: 13 Harmonic Model and Phase Distortion Deviation coefficients (13 columns)</a:t>
            </a:r>
            <a:endParaRPr lang="zh-CN" altLang="en-US"/>
          </a:p>
          <a:p>
            <a:pPr marL="3657600" lvl="8" indent="457200"/>
            <a:endParaRPr lang="en-US" altLang="zh-CN"/>
          </a:p>
          <a:p>
            <a:pPr marL="3657600" lvl="8" indent="457200"/>
            <a:r>
              <a:rPr lang="en-US" altLang="zh-CN"/>
              <a:t>1+1+1+1+1+1+1+1+1+1+25+25+13 = 74</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Change of environment</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10" name="表格 9"/>
          <p:cNvGraphicFramePr/>
          <p:nvPr>
            <p:custDataLst>
              <p:tags r:id="rId1"/>
            </p:custDataLst>
          </p:nvPr>
        </p:nvGraphicFramePr>
        <p:xfrm>
          <a:off x="1179830" y="1818005"/>
          <a:ext cx="7336155" cy="4217035"/>
        </p:xfrm>
        <a:graphic>
          <a:graphicData uri="http://schemas.openxmlformats.org/drawingml/2006/table">
            <a:tbl>
              <a:tblPr/>
              <a:tblGrid>
                <a:gridCol w="1466393"/>
                <a:gridCol w="1466012"/>
                <a:gridCol w="1467917"/>
                <a:gridCol w="1467916"/>
                <a:gridCol w="1467917"/>
              </a:tblGrid>
              <a:tr h="466090">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Models</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Accuracy</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Recall</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Precision</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F1-score</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6725">
                <a:tc>
                  <a:txBody>
                    <a:bodyPr/>
                    <a:p>
                      <a:pPr indent="0" algn="ctr">
                        <a:lnSpc>
                          <a:spcPct val="180000"/>
                        </a:lnSpc>
                        <a:buNone/>
                      </a:pPr>
                      <a:r>
                        <a:rPr lang="en-US" sz="1600" b="0">
                          <a:latin typeface="Times New Roman" panose="02020603050405020304" charset="0"/>
                          <a:ea typeface="宋体" panose="02010600030101010101" pitchFamily="2" charset="-122"/>
                          <a:cs typeface="Times New Roman" panose="02020603050405020304" charset="0"/>
                        </a:rPr>
                        <a:t>CNN</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0.55/</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0.68</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0.68</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0.13/</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0.48</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0.21/</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0.29</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0.77</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0.32/</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0.16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0.59</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0.45/</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0.47</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0.65</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0.34/</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0.43</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0.42</a:t>
                      </a:r>
                      <a:endParaRPr lang="en-US" alt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0.25/</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0.50</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0.29/</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0.32</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0.61</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CNN+BiLSTM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0.60/</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0.72</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0.72</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0.07/</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0.33</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0.52</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0.14/</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0.24</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/0.75</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0.10/</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0.28</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0.61</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7722870" y="4809490"/>
            <a:ext cx="3522980" cy="368300"/>
          </a:xfrm>
          <a:prstGeom prst="rect">
            <a:avLst/>
          </a:prstGeom>
          <a:noFill/>
        </p:spPr>
        <p:txBody>
          <a:bodyPr wrap="square" rtlCol="0">
            <a:spAutoFit/>
          </a:bodyPr>
          <a:p>
            <a:r>
              <a:rPr lang="en-US" altLang="zh-CN">
                <a:solidFill>
                  <a:schemeClr val="accent6"/>
                </a:solidFill>
              </a:rPr>
              <a:t>Yuxin’s result</a:t>
            </a:r>
            <a:endParaRPr lang="en-US" altLang="zh-CN">
              <a:solidFill>
                <a:schemeClr val="accent6"/>
              </a:solidFill>
            </a:endParaRPr>
          </a:p>
        </p:txBody>
      </p:sp>
      <p:sp>
        <p:nvSpPr>
          <p:cNvPr id="5" name="文本框 4"/>
          <p:cNvSpPr txBox="1"/>
          <p:nvPr/>
        </p:nvSpPr>
        <p:spPr>
          <a:xfrm>
            <a:off x="7722870" y="5249545"/>
            <a:ext cx="2874645" cy="368300"/>
          </a:xfrm>
          <a:prstGeom prst="rect">
            <a:avLst/>
          </a:prstGeom>
          <a:noFill/>
        </p:spPr>
        <p:txBody>
          <a:bodyPr wrap="square" rtlCol="0">
            <a:spAutoFit/>
          </a:bodyPr>
          <a:p>
            <a:r>
              <a:rPr lang="en-US" altLang="zh-CN">
                <a:solidFill>
                  <a:schemeClr val="accent5">
                    <a:lumMod val="75000"/>
                  </a:schemeClr>
                </a:solidFill>
              </a:rPr>
              <a:t>Google colab T4 GPU</a:t>
            </a:r>
            <a:endParaRPr lang="en-US" altLang="zh-CN">
              <a:solidFill>
                <a:schemeClr val="accent5">
                  <a:lumMod val="75000"/>
                </a:schemeClr>
              </a:solidFill>
            </a:endParaRPr>
          </a:p>
        </p:txBody>
      </p:sp>
      <p:sp>
        <p:nvSpPr>
          <p:cNvPr id="6" name="椭圆 5"/>
          <p:cNvSpPr/>
          <p:nvPr/>
        </p:nvSpPr>
        <p:spPr>
          <a:xfrm>
            <a:off x="7595870" y="4933950"/>
            <a:ext cx="127000" cy="119380"/>
          </a:xfrm>
          <a:prstGeom prst="ellipse">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custDataLst>
              <p:tags r:id="rId2"/>
            </p:custDataLst>
          </p:nvPr>
        </p:nvSpPr>
        <p:spPr>
          <a:xfrm>
            <a:off x="7595870" y="5374005"/>
            <a:ext cx="127000" cy="119380"/>
          </a:xfrm>
          <a:prstGeom prst="ellipse">
            <a:avLst/>
          </a:prstGeom>
          <a:solidFill>
            <a:schemeClr val="accent4">
              <a:lumMod val="75000"/>
            </a:schemeClr>
          </a:solidFill>
          <a:ln>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椭圆 7"/>
          <p:cNvSpPr/>
          <p:nvPr>
            <p:custDataLst>
              <p:tags r:id="rId3"/>
            </p:custDataLst>
          </p:nvPr>
        </p:nvSpPr>
        <p:spPr>
          <a:xfrm>
            <a:off x="5965190" y="5005705"/>
            <a:ext cx="127000" cy="11938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4"/>
            </p:custDataLst>
          </p:nvPr>
        </p:nvSpPr>
        <p:spPr>
          <a:xfrm>
            <a:off x="6092190" y="4881245"/>
            <a:ext cx="1266190" cy="368300"/>
          </a:xfrm>
          <a:prstGeom prst="rect">
            <a:avLst/>
          </a:prstGeom>
          <a:noFill/>
        </p:spPr>
        <p:txBody>
          <a:bodyPr wrap="square" rtlCol="0">
            <a:spAutoFit/>
          </a:bodyPr>
          <a:p>
            <a:r>
              <a:rPr lang="en-US" altLang="zh-CN">
                <a:solidFill>
                  <a:schemeClr val="tx1"/>
                </a:solidFill>
              </a:rPr>
              <a:t>2080Ti</a:t>
            </a:r>
            <a:endParaRPr lang="en-US" altLang="zh-CN">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Change of environment</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10" name="表格 9"/>
          <p:cNvGraphicFramePr/>
          <p:nvPr>
            <p:custDataLst>
              <p:tags r:id="rId1"/>
            </p:custDataLst>
          </p:nvPr>
        </p:nvGraphicFramePr>
        <p:xfrm>
          <a:off x="1179830" y="1818005"/>
          <a:ext cx="7336155" cy="4217035"/>
        </p:xfrm>
        <a:graphic>
          <a:graphicData uri="http://schemas.openxmlformats.org/drawingml/2006/table">
            <a:tbl>
              <a:tblPr/>
              <a:tblGrid>
                <a:gridCol w="1466393"/>
                <a:gridCol w="1466012"/>
                <a:gridCol w="1467917"/>
                <a:gridCol w="1467916"/>
                <a:gridCol w="1467917"/>
              </a:tblGrid>
              <a:tr h="466090">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Models</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Accuracy</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Recall</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Precision</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F1-score</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6725">
                <a:tc>
                  <a:txBody>
                    <a:bodyPr/>
                    <a:p>
                      <a:pPr indent="0" algn="ctr">
                        <a:lnSpc>
                          <a:spcPct val="180000"/>
                        </a:lnSpc>
                        <a:buNone/>
                      </a:pPr>
                      <a:r>
                        <a:rPr lang="en-US" sz="1600" b="0">
                          <a:latin typeface="Times New Roman" panose="02020603050405020304" charset="0"/>
                          <a:ea typeface="宋体" panose="02010600030101010101" pitchFamily="2" charset="-122"/>
                          <a:cs typeface="Times New Roman" panose="02020603050405020304" charset="0"/>
                        </a:rPr>
                        <a:t>CNN</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0.70/</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0.68</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0.68</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0.17/</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0.48</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0.22/</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0.29</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0.77</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0.19/</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0.16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0.59</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0.68/</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0.47</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0.65</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0.36/</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0.43</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0.42</a:t>
                      </a:r>
                      <a:endParaRPr lang="en-US" alt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0.45/</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0.50</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0.40/</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0.32</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0.61</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CNN+BiLSTM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0.74/</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0.72</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0.72</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0.21/</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0.33</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0.52</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0.75/</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0.24</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/0.75</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0.33/</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0.28</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0.61</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7722870" y="4809490"/>
            <a:ext cx="3522980" cy="368300"/>
          </a:xfrm>
          <a:prstGeom prst="rect">
            <a:avLst/>
          </a:prstGeom>
          <a:noFill/>
        </p:spPr>
        <p:txBody>
          <a:bodyPr wrap="square" rtlCol="0">
            <a:spAutoFit/>
          </a:bodyPr>
          <a:p>
            <a:r>
              <a:rPr lang="en-US" altLang="zh-CN">
                <a:solidFill>
                  <a:schemeClr val="accent6"/>
                </a:solidFill>
              </a:rPr>
              <a:t>Yuxin’s result</a:t>
            </a:r>
            <a:endParaRPr lang="en-US" altLang="zh-CN">
              <a:solidFill>
                <a:schemeClr val="accent6"/>
              </a:solidFill>
            </a:endParaRPr>
          </a:p>
        </p:txBody>
      </p:sp>
      <p:sp>
        <p:nvSpPr>
          <p:cNvPr id="5" name="文本框 4"/>
          <p:cNvSpPr txBox="1"/>
          <p:nvPr/>
        </p:nvSpPr>
        <p:spPr>
          <a:xfrm>
            <a:off x="7722870" y="5249545"/>
            <a:ext cx="2874645" cy="368300"/>
          </a:xfrm>
          <a:prstGeom prst="rect">
            <a:avLst/>
          </a:prstGeom>
          <a:noFill/>
        </p:spPr>
        <p:txBody>
          <a:bodyPr wrap="square" rtlCol="0">
            <a:spAutoFit/>
          </a:bodyPr>
          <a:p>
            <a:r>
              <a:rPr lang="en-US" altLang="zh-CN">
                <a:solidFill>
                  <a:schemeClr val="accent5">
                    <a:lumMod val="75000"/>
                  </a:schemeClr>
                </a:solidFill>
              </a:rPr>
              <a:t>Google colab T4 GPU</a:t>
            </a:r>
            <a:endParaRPr lang="en-US" altLang="zh-CN">
              <a:solidFill>
                <a:schemeClr val="accent5">
                  <a:lumMod val="75000"/>
                </a:schemeClr>
              </a:solidFill>
            </a:endParaRPr>
          </a:p>
        </p:txBody>
      </p:sp>
      <p:sp>
        <p:nvSpPr>
          <p:cNvPr id="6" name="椭圆 5"/>
          <p:cNvSpPr/>
          <p:nvPr/>
        </p:nvSpPr>
        <p:spPr>
          <a:xfrm>
            <a:off x="7595870" y="4933950"/>
            <a:ext cx="127000" cy="119380"/>
          </a:xfrm>
          <a:prstGeom prst="ellipse">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custDataLst>
              <p:tags r:id="rId2"/>
            </p:custDataLst>
          </p:nvPr>
        </p:nvSpPr>
        <p:spPr>
          <a:xfrm>
            <a:off x="7595870" y="5374005"/>
            <a:ext cx="127000" cy="119380"/>
          </a:xfrm>
          <a:prstGeom prst="ellipse">
            <a:avLst/>
          </a:prstGeom>
          <a:solidFill>
            <a:schemeClr val="accent4">
              <a:lumMod val="75000"/>
            </a:schemeClr>
          </a:solidFill>
          <a:ln>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椭圆 7"/>
          <p:cNvSpPr/>
          <p:nvPr>
            <p:custDataLst>
              <p:tags r:id="rId3"/>
            </p:custDataLst>
          </p:nvPr>
        </p:nvSpPr>
        <p:spPr>
          <a:xfrm>
            <a:off x="5205730" y="4933950"/>
            <a:ext cx="127000" cy="11938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4"/>
            </p:custDataLst>
          </p:nvPr>
        </p:nvSpPr>
        <p:spPr>
          <a:xfrm>
            <a:off x="5332730" y="4809490"/>
            <a:ext cx="2844800" cy="368300"/>
          </a:xfrm>
          <a:prstGeom prst="rect">
            <a:avLst/>
          </a:prstGeom>
          <a:noFill/>
        </p:spPr>
        <p:txBody>
          <a:bodyPr wrap="square" rtlCol="0">
            <a:spAutoFit/>
          </a:bodyPr>
          <a:p>
            <a:r>
              <a:rPr lang="en-US" altLang="zh-CN">
                <a:solidFill>
                  <a:schemeClr val="tx1"/>
                </a:solidFill>
              </a:rPr>
              <a:t>Google Colab V100</a:t>
            </a:r>
            <a:endParaRPr lang="en-US" altLang="zh-CN">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custDataLst>
              <p:tags r:id="rId1"/>
            </p:custDataLst>
          </p:nvPr>
        </p:nvPicPr>
        <p:blipFill>
          <a:blip r:embed="rId2"/>
          <a:stretch>
            <a:fillRect/>
          </a:stretch>
        </p:blipFill>
        <p:spPr>
          <a:xfrm>
            <a:off x="663575" y="794385"/>
            <a:ext cx="4445000" cy="4152900"/>
          </a:xfrm>
          <a:prstGeom prst="rect">
            <a:avLst/>
          </a:prstGeom>
        </p:spPr>
      </p:pic>
      <p:sp>
        <p:nvSpPr>
          <p:cNvPr id="6" name="文本框 5"/>
          <p:cNvSpPr txBox="1"/>
          <p:nvPr/>
        </p:nvSpPr>
        <p:spPr>
          <a:xfrm>
            <a:off x="5800725" y="1466215"/>
            <a:ext cx="3307080" cy="1753235"/>
          </a:xfrm>
          <a:prstGeom prst="rect">
            <a:avLst/>
          </a:prstGeom>
          <a:noFill/>
        </p:spPr>
        <p:txBody>
          <a:bodyPr wrap="square" rtlCol="0">
            <a:spAutoFit/>
          </a:bodyPr>
          <a:p>
            <a:r>
              <a:rPr lang="en-US" altLang="zh-CN"/>
              <a:t>Thresholding: 0.8</a:t>
            </a:r>
            <a:endParaRPr lang="en-US" altLang="zh-CN"/>
          </a:p>
          <a:p>
            <a:endParaRPr lang="en-US" altLang="zh-CN"/>
          </a:p>
          <a:p>
            <a:r>
              <a:rPr lang="en-US" altLang="zh-CN">
                <a:sym typeface="+mn-ea"/>
              </a:rPr>
              <a:t>train: </a:t>
            </a:r>
            <a:r>
              <a:rPr lang="zh-CN" altLang="en-US">
                <a:sym typeface="+mn-ea"/>
              </a:rPr>
              <a:t>107</a:t>
            </a:r>
            <a:endParaRPr lang="zh-CN" altLang="en-US"/>
          </a:p>
          <a:p>
            <a:r>
              <a:rPr lang="en-US" altLang="zh-CN">
                <a:sym typeface="+mn-ea"/>
              </a:rPr>
              <a:t>test: </a:t>
            </a:r>
            <a:r>
              <a:rPr lang="zh-CN" altLang="en-US">
                <a:sym typeface="+mn-ea"/>
              </a:rPr>
              <a:t>47</a:t>
            </a:r>
            <a:endParaRPr lang="zh-CN" altLang="en-US"/>
          </a:p>
          <a:p>
            <a:r>
              <a:rPr lang="en-US" altLang="zh-CN">
                <a:sym typeface="+mn-ea"/>
              </a:rPr>
              <a:t>validation: </a:t>
            </a:r>
            <a:r>
              <a:rPr lang="zh-CN" altLang="en-US">
                <a:sym typeface="+mn-ea"/>
              </a:rPr>
              <a:t>35</a:t>
            </a:r>
            <a:endParaRPr lang="zh-CN" altLang="en-US"/>
          </a:p>
          <a:p>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6568440" cy="922020"/>
          </a:xfrm>
          <a:prstGeom prst="rect">
            <a:avLst/>
          </a:prstGeom>
          <a:noFill/>
        </p:spPr>
        <p:txBody>
          <a:bodyPr wrap="square" rtlCol="0">
            <a:spAutoFit/>
          </a:bodyPr>
          <a:p>
            <a:r>
              <a:rPr lang="en-US" altLang="zh-CN"/>
              <a:t>Try to use NSCC to repeat the experiment</a:t>
            </a:r>
            <a:endParaRPr lang="en-US" altLang="zh-CN"/>
          </a:p>
          <a:p>
            <a:r>
              <a:rPr lang="en-US" altLang="zh-CN"/>
              <a:t>Discussed with Xiangyu and Yuxin about audio feature extraction</a:t>
            </a:r>
            <a:endParaRPr lang="en-US" altLang="zh-CN"/>
          </a:p>
          <a:p>
            <a:r>
              <a:rPr lang="en-US" altLang="zh-CN"/>
              <a:t>MFCC or COVARAP - Check related work</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Audio Part</a:t>
            </a:r>
            <a:endParaRPr lang="en-US" altLang="zh-CN"/>
          </a:p>
        </p:txBody>
      </p:sp>
      <p:sp>
        <p:nvSpPr>
          <p:cNvPr id="3" name="内容占位符 2"/>
          <p:cNvSpPr>
            <a:spLocks noGrp="1"/>
          </p:cNvSpPr>
          <p:nvPr>
            <p:ph idx="1"/>
          </p:nvPr>
        </p:nvSpPr>
        <p:spPr>
          <a:xfrm>
            <a:off x="838200" y="1774825"/>
            <a:ext cx="10515600" cy="1050290"/>
          </a:xfrm>
        </p:spPr>
        <p:txBody>
          <a:bodyPr>
            <a:normAutofit/>
          </a:bodyPr>
          <a:p>
            <a:r>
              <a:rPr lang="en-US" altLang="zh-CN"/>
              <a:t>DAIC-WOZ dataset</a:t>
            </a:r>
            <a:endParaRPr lang="en-US" altLang="zh-CN"/>
          </a:p>
          <a:p>
            <a:pPr marL="0" indent="0">
              <a:buNone/>
            </a:pPr>
            <a:r>
              <a:rPr lang="en-US" altLang="zh-CN" sz="2400"/>
              <a:t>-189 folders of sessions 300 - 492  </a:t>
            </a:r>
            <a:r>
              <a:rPr lang="en-US" altLang="zh-CN" sz="2000"/>
              <a:t>(</a:t>
            </a:r>
            <a:r>
              <a:rPr lang="en-US" altLang="zh-CN" sz="2000"/>
              <a:t>Excluded sessions: 342,394,398,460)</a:t>
            </a:r>
            <a:endParaRPr lang="en-US" altLang="zh-CN" sz="2000"/>
          </a:p>
          <a:p>
            <a:pPr marL="0" indent="0">
              <a:buNone/>
            </a:pPr>
            <a:endParaRPr lang="en-US" altLang="zh-CN" sz="20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8" name="文本框 7"/>
          <p:cNvSpPr txBox="1"/>
          <p:nvPr/>
        </p:nvSpPr>
        <p:spPr>
          <a:xfrm>
            <a:off x="838200" y="2825115"/>
            <a:ext cx="5447665" cy="1938020"/>
          </a:xfrm>
          <a:prstGeom prst="rect">
            <a:avLst/>
          </a:prstGeom>
          <a:noFill/>
        </p:spPr>
        <p:txBody>
          <a:bodyPr wrap="square" rtlCol="0">
            <a:spAutoFit/>
          </a:bodyPr>
          <a:p>
            <a:pPr marL="0" indent="0">
              <a:buNone/>
            </a:pPr>
            <a:r>
              <a:rPr lang="en-US" altLang="zh-CN" sz="2400">
                <a:sym typeface="+mn-ea"/>
              </a:rPr>
              <a:t>-train_split_Depression_AVEC2017.csv</a:t>
            </a:r>
            <a:endParaRPr lang="en-US" altLang="zh-CN" sz="2400"/>
          </a:p>
          <a:p>
            <a:pPr marL="0" indent="0">
              <a:buNone/>
            </a:pPr>
            <a:r>
              <a:rPr lang="en-US" altLang="zh-CN" sz="2400">
                <a:sym typeface="+mn-ea"/>
              </a:rPr>
              <a:t>-dev_split_Depression_AVEC2017.csv</a:t>
            </a:r>
            <a:endParaRPr lang="en-US" altLang="zh-CN" sz="2400"/>
          </a:p>
          <a:p>
            <a:pPr marL="0" indent="0">
              <a:buNone/>
            </a:pPr>
            <a:r>
              <a:rPr lang="en-US" altLang="zh-CN" sz="2400">
                <a:sym typeface="+mn-ea"/>
              </a:rPr>
              <a:t>-test_split_Depression_AVEC2017.csv</a:t>
            </a:r>
            <a:endParaRPr lang="en-US" altLang="zh-CN" sz="2400"/>
          </a:p>
          <a:p>
            <a:pPr marL="0" indent="0">
              <a:buNone/>
            </a:pPr>
            <a:endParaRPr lang="en-US" altLang="zh-CN" sz="2400"/>
          </a:p>
          <a:p>
            <a:endParaRPr lang="en-US" altLang="zh-CN"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presentation:~14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Feb 28</a:t>
            </a:r>
            <a:endParaRPr lang="en-US" altLang="zh-CN"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Question left from last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49655" y="1581785"/>
            <a:ext cx="7082790" cy="645160"/>
          </a:xfrm>
          <a:prstGeom prst="rect">
            <a:avLst/>
          </a:prstGeom>
          <a:noFill/>
        </p:spPr>
        <p:txBody>
          <a:bodyPr wrap="square" rtlCol="0">
            <a:spAutoFit/>
          </a:bodyPr>
          <a:p>
            <a:r>
              <a:rPr lang="en-US" altLang="zh-CN"/>
              <a:t>Input layer: (40000,74)</a:t>
            </a:r>
            <a:endParaRPr lang="zh-CN" altLang="en-US"/>
          </a:p>
          <a:p>
            <a:r>
              <a:rPr lang="zh-CN" altLang="en-US"/>
              <a:t>(40000) is the number of time steps in the audio sequence </a:t>
            </a:r>
            <a:endParaRPr lang="zh-CN" altLang="en-US"/>
          </a:p>
        </p:txBody>
      </p:sp>
      <p:sp>
        <p:nvSpPr>
          <p:cNvPr id="6" name="文本框 5"/>
          <p:cNvSpPr txBox="1"/>
          <p:nvPr/>
        </p:nvSpPr>
        <p:spPr>
          <a:xfrm>
            <a:off x="1049655" y="2412365"/>
            <a:ext cx="10612755" cy="640080"/>
          </a:xfrm>
          <a:prstGeom prst="rect">
            <a:avLst/>
          </a:prstGeom>
          <a:noFill/>
        </p:spPr>
        <p:txBody>
          <a:bodyPr wrap="square" rtlCol="0">
            <a:noAutofit/>
          </a:bodyPr>
          <a:p>
            <a:r>
              <a:rPr lang="en-US" altLang="zh-CN"/>
              <a:t>40000 is set by Yuxin, to ensure that all processed data can have the same shape for input into the model, since the lengths vary.</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765810" y="756285"/>
            <a:ext cx="8728710" cy="922020"/>
          </a:xfrm>
          <a:prstGeom prst="rect">
            <a:avLst/>
          </a:prstGeom>
          <a:noFill/>
        </p:spPr>
        <p:txBody>
          <a:bodyPr wrap="square" rtlCol="0">
            <a:spAutoFit/>
          </a:bodyPr>
          <a:p>
            <a:r>
              <a:rPr lang="zh-CN" altLang="en-US"/>
              <a:t>Guohou S, Lina Z, Dongsong Z. </a:t>
            </a:r>
            <a:r>
              <a:rPr lang="zh-CN" altLang="en-US" b="1"/>
              <a:t>What reveals about depression level? The role of multimodal features at the level of interview questions</a:t>
            </a:r>
            <a:r>
              <a:rPr lang="zh-CN" altLang="en-US"/>
              <a:t>[J]. Information &amp; Management, 2020, 57(7): 103349.</a:t>
            </a:r>
            <a:endParaRPr lang="zh-CN" altLang="en-US"/>
          </a:p>
        </p:txBody>
      </p:sp>
      <p:sp>
        <p:nvSpPr>
          <p:cNvPr id="8" name="文本框 7"/>
          <p:cNvSpPr txBox="1"/>
          <p:nvPr/>
        </p:nvSpPr>
        <p:spPr>
          <a:xfrm>
            <a:off x="1443990" y="2195830"/>
            <a:ext cx="5876290" cy="1198880"/>
          </a:xfrm>
          <a:prstGeom prst="rect">
            <a:avLst/>
          </a:prstGeom>
          <a:noFill/>
        </p:spPr>
        <p:txBody>
          <a:bodyPr wrap="square" rtlCol="0">
            <a:spAutoFit/>
          </a:bodyPr>
          <a:p>
            <a:r>
              <a:rPr lang="en-US" altLang="zh-CN"/>
              <a:t>Two points:</a:t>
            </a:r>
            <a:endParaRPr lang="en-US" altLang="zh-CN"/>
          </a:p>
          <a:p>
            <a:endParaRPr lang="en-US" altLang="zh-CN"/>
          </a:p>
          <a:p>
            <a:pPr marL="285750" indent="-285750">
              <a:buFont typeface="Arial" panose="020B0604020202020204" pitchFamily="34" charset="0"/>
              <a:buChar char="•"/>
            </a:pPr>
            <a:r>
              <a:rPr lang="en-US" altLang="zh-CN"/>
              <a:t>Feature selection</a:t>
            </a:r>
            <a:endParaRPr lang="en-US" altLang="zh-CN"/>
          </a:p>
          <a:p>
            <a:pPr marL="285750" indent="-285750">
              <a:buFont typeface="Arial" panose="020B0604020202020204" pitchFamily="34" charset="0"/>
              <a:buChar char="•"/>
            </a:pPr>
            <a:r>
              <a:rPr lang="en-US" altLang="zh-CN"/>
              <a:t>Question-level multimodel features</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565150" y="482600"/>
            <a:ext cx="8728710" cy="922020"/>
          </a:xfrm>
          <a:prstGeom prst="rect">
            <a:avLst/>
          </a:prstGeom>
          <a:noFill/>
        </p:spPr>
        <p:txBody>
          <a:bodyPr wrap="square" rtlCol="0">
            <a:spAutoFit/>
          </a:bodyPr>
          <a:p>
            <a:r>
              <a:rPr lang="zh-CN" altLang="en-US"/>
              <a:t>Guohou S, Lina Z, Dongsong Z. </a:t>
            </a:r>
            <a:r>
              <a:rPr lang="zh-CN" altLang="en-US" b="1"/>
              <a:t>What reveals about depression level? The role of multimodal features at the level of interview questions</a:t>
            </a:r>
            <a:r>
              <a:rPr lang="zh-CN" altLang="en-US"/>
              <a:t>[J]. Information &amp; Management, 2020, 57(7): 103349.</a:t>
            </a:r>
            <a:endParaRPr lang="zh-CN" altLang="en-US"/>
          </a:p>
        </p:txBody>
      </p:sp>
      <p:sp>
        <p:nvSpPr>
          <p:cNvPr id="3" name="文本框 2"/>
          <p:cNvSpPr txBox="1"/>
          <p:nvPr/>
        </p:nvSpPr>
        <p:spPr>
          <a:xfrm>
            <a:off x="639445" y="2967990"/>
            <a:ext cx="4573270" cy="922020"/>
          </a:xfrm>
          <a:prstGeom prst="rect">
            <a:avLst/>
          </a:prstGeom>
          <a:noFill/>
        </p:spPr>
        <p:txBody>
          <a:bodyPr wrap="square" rtlCol="0">
            <a:spAutoFit/>
          </a:bodyPr>
          <a:p>
            <a:r>
              <a:rPr lang="en-US" altLang="zh-CN"/>
              <a:t>I</a:t>
            </a:r>
            <a:r>
              <a:rPr lang="zh-CN" altLang="en-US"/>
              <a:t>nterpersonal interviews</a:t>
            </a:r>
            <a:endParaRPr lang="zh-CN" altLang="en-US"/>
          </a:p>
          <a:p>
            <a:r>
              <a:rPr lang="zh-CN" altLang="en-US"/>
              <a:t>Wizard-of-Oz interviews</a:t>
            </a:r>
            <a:endParaRPr lang="zh-CN" altLang="en-US"/>
          </a:p>
          <a:p>
            <a:r>
              <a:rPr lang="en-US" altLang="zh-CN"/>
              <a:t>A</a:t>
            </a:r>
            <a:r>
              <a:rPr lang="zh-CN" altLang="en-US"/>
              <a:t>utomated interviews</a:t>
            </a:r>
            <a:endParaRPr lang="zh-CN" altLang="en-US"/>
          </a:p>
        </p:txBody>
      </p:sp>
      <p:sp>
        <p:nvSpPr>
          <p:cNvPr id="8" name="文本框 7"/>
          <p:cNvSpPr txBox="1"/>
          <p:nvPr/>
        </p:nvSpPr>
        <p:spPr>
          <a:xfrm>
            <a:off x="4490085" y="2120900"/>
            <a:ext cx="5593715" cy="2861310"/>
          </a:xfrm>
          <a:prstGeom prst="rect">
            <a:avLst/>
          </a:prstGeom>
          <a:noFill/>
        </p:spPr>
        <p:txBody>
          <a:bodyPr wrap="square" rtlCol="0">
            <a:spAutoFit/>
          </a:bodyPr>
          <a:p>
            <a:r>
              <a:rPr lang="en-US" altLang="zh-CN"/>
              <a:t>I</a:t>
            </a:r>
            <a:r>
              <a:rPr lang="zh-CN" altLang="en-US"/>
              <a:t>nterpersonal </a:t>
            </a:r>
            <a:r>
              <a:rPr lang="en-US" altLang="zh-CN"/>
              <a:t>interview:</a:t>
            </a:r>
            <a:r>
              <a:rPr lang="zh-CN" altLang="en-US"/>
              <a:t> to build rapport with an interviewee and make him/her feel comfortable; </a:t>
            </a:r>
            <a:endParaRPr lang="zh-CN" altLang="en-US"/>
          </a:p>
          <a:p>
            <a:endParaRPr lang="zh-CN" altLang="en-US"/>
          </a:p>
          <a:p>
            <a:r>
              <a:rPr lang="zh-CN" altLang="en-US"/>
              <a:t>Wizard-of-Oz </a:t>
            </a:r>
            <a:r>
              <a:rPr lang="en-US" altLang="zh-CN">
                <a:sym typeface="+mn-ea"/>
              </a:rPr>
              <a:t>interview</a:t>
            </a:r>
            <a:r>
              <a:rPr lang="en-US" altLang="zh-CN"/>
              <a:t>:</a:t>
            </a:r>
            <a:r>
              <a:rPr lang="zh-CN" altLang="en-US"/>
              <a:t> questions about symptoms and events related to depression and Post-Traumatic Stress Disorder</a:t>
            </a:r>
            <a:r>
              <a:rPr lang="en-US" altLang="zh-CN"/>
              <a:t> </a:t>
            </a:r>
            <a:r>
              <a:rPr lang="zh-CN" altLang="en-US"/>
              <a:t>(</a:t>
            </a:r>
            <a:r>
              <a:rPr lang="zh-CN" altLang="en-US"/>
              <a:t>PTSD), if any</a:t>
            </a:r>
            <a:r>
              <a:rPr lang="en-US" altLang="zh-CN"/>
              <a:t>.</a:t>
            </a:r>
            <a:endParaRPr lang="en-US" altLang="zh-CN"/>
          </a:p>
          <a:p>
            <a:endParaRPr lang="zh-CN" altLang="en-US"/>
          </a:p>
          <a:p>
            <a:r>
              <a:rPr lang="en-US" altLang="zh-CN"/>
              <a:t>A</a:t>
            </a:r>
            <a:r>
              <a:rPr lang="zh-CN" altLang="en-US"/>
              <a:t>utomated </a:t>
            </a:r>
            <a:r>
              <a:rPr lang="en-US" altLang="zh-CN">
                <a:sym typeface="+mn-ea"/>
              </a:rPr>
              <a:t>interview</a:t>
            </a:r>
            <a:r>
              <a:rPr lang="en-US" altLang="zh-CN"/>
              <a:t>:</a:t>
            </a:r>
            <a:r>
              <a:rPr lang="zh-CN" altLang="en-US"/>
              <a:t> a</a:t>
            </a:r>
            <a:r>
              <a:rPr lang="en-US" altLang="zh-CN"/>
              <a:t> ”</a:t>
            </a:r>
            <a:r>
              <a:rPr lang="zh-CN" altLang="en-US"/>
              <a:t>cool</a:t>
            </a:r>
            <a:r>
              <a:rPr lang="en-US" altLang="zh-CN"/>
              <a:t>-</a:t>
            </a:r>
            <a:r>
              <a:rPr lang="zh-CN" altLang="en-US"/>
              <a:t>down</a:t>
            </a:r>
            <a:r>
              <a:rPr lang="en-US" altLang="zh-CN"/>
              <a:t>” </a:t>
            </a:r>
            <a:r>
              <a:rPr lang="zh-CN" altLang="en-US"/>
              <a:t>phase, intended to ensure that respondents would not leave the interview in a distressed state of mind</a:t>
            </a:r>
            <a:endParaRPr lang="zh-CN" altLang="en-US"/>
          </a:p>
        </p:txBody>
      </p:sp>
      <p:sp>
        <p:nvSpPr>
          <p:cNvPr id="9" name="文本框 8"/>
          <p:cNvSpPr txBox="1"/>
          <p:nvPr/>
        </p:nvSpPr>
        <p:spPr>
          <a:xfrm>
            <a:off x="2762250" y="3536315"/>
            <a:ext cx="327660" cy="227965"/>
          </a:xfrm>
          <a:prstGeom prst="rect">
            <a:avLst/>
          </a:prstGeom>
          <a:noFill/>
        </p:spPr>
        <p:txBody>
          <a:bodyPr wrap="square" rtlCol="0">
            <a:noAutofit/>
          </a:bodyPr>
          <a:p>
            <a:r>
              <a:rPr lang="en-US" altLang="zh-CN" sz="900">
                <a:sym typeface="+mn-ea"/>
              </a:rPr>
              <a:t>[2]</a:t>
            </a:r>
            <a:endParaRPr lang="en-US" altLang="zh-CN" sz="90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96290" y="523875"/>
            <a:ext cx="5831840" cy="645160"/>
          </a:xfrm>
          <a:prstGeom prst="rect">
            <a:avLst/>
          </a:prstGeom>
          <a:noFill/>
        </p:spPr>
        <p:txBody>
          <a:bodyPr wrap="square" rtlCol="0">
            <a:spAutoFit/>
          </a:bodyPr>
          <a:p>
            <a:r>
              <a:rPr lang="en-US" altLang="zh-CN"/>
              <a:t>Vocal features + Visual features + Verbal features (created by the researchers)</a:t>
            </a:r>
            <a:endParaRPr lang="en-US" altLang="zh-CN"/>
          </a:p>
        </p:txBody>
      </p:sp>
      <p:sp>
        <p:nvSpPr>
          <p:cNvPr id="9" name="文本框 8"/>
          <p:cNvSpPr txBox="1"/>
          <p:nvPr/>
        </p:nvSpPr>
        <p:spPr>
          <a:xfrm>
            <a:off x="796290" y="1470025"/>
            <a:ext cx="4959985" cy="922020"/>
          </a:xfrm>
          <a:prstGeom prst="rect">
            <a:avLst/>
          </a:prstGeom>
          <a:noFill/>
        </p:spPr>
        <p:txBody>
          <a:bodyPr wrap="square" rtlCol="0">
            <a:spAutoFit/>
          </a:bodyPr>
          <a:p>
            <a:r>
              <a:rPr lang="en-US" altLang="zh-CN"/>
              <a:t>Vocal features: </a:t>
            </a:r>
            <a:r>
              <a:rPr lang="zh-CN" altLang="en-US">
                <a:sym typeface="+mn-ea"/>
              </a:rPr>
              <a:t>three sub-categories</a:t>
            </a:r>
            <a:r>
              <a:rPr lang="en-US" altLang="zh-CN"/>
              <a:t> </a:t>
            </a:r>
            <a:endParaRPr lang="en-US" altLang="zh-CN"/>
          </a:p>
          <a:p>
            <a:r>
              <a:rPr lang="zh-CN" altLang="en-US">
                <a:sym typeface="+mn-ea"/>
              </a:rPr>
              <a:t>prosodic, voice quality, and spectral features.</a:t>
            </a:r>
            <a:r>
              <a:rPr lang="en-US" altLang="zh-CN"/>
              <a:t> </a:t>
            </a:r>
            <a:endParaRPr lang="en-US" altLang="zh-CN"/>
          </a:p>
          <a:p>
            <a:r>
              <a:rPr lang="en-US" altLang="zh-CN"/>
              <a:t>Extracted by COVAREP</a:t>
            </a:r>
            <a:endParaRPr lang="en-US" altLang="zh-CN"/>
          </a:p>
        </p:txBody>
      </p:sp>
      <p:pic>
        <p:nvPicPr>
          <p:cNvPr id="10" name="图片 9"/>
          <p:cNvPicPr>
            <a:picLocks noChangeAspect="1"/>
          </p:cNvPicPr>
          <p:nvPr>
            <p:custDataLst>
              <p:tags r:id="rId1"/>
            </p:custDataLst>
          </p:nvPr>
        </p:nvPicPr>
        <p:blipFill>
          <a:blip r:embed="rId2"/>
          <a:stretch>
            <a:fillRect/>
          </a:stretch>
        </p:blipFill>
        <p:spPr>
          <a:xfrm>
            <a:off x="796290" y="2548255"/>
            <a:ext cx="10610850" cy="3225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custDataLst>
              <p:tags r:id="rId1"/>
            </p:custDataLst>
          </p:nvPr>
        </p:nvSpPr>
        <p:spPr>
          <a:xfrm>
            <a:off x="848995" y="929640"/>
            <a:ext cx="4937125" cy="1198880"/>
          </a:xfrm>
          <a:prstGeom prst="rect">
            <a:avLst/>
          </a:prstGeom>
          <a:noFill/>
        </p:spPr>
        <p:txBody>
          <a:bodyPr wrap="square" rtlCol="0">
            <a:spAutoFit/>
          </a:bodyPr>
          <a:p>
            <a:r>
              <a:rPr lang="zh-CN" altLang="en-US"/>
              <a:t>Visual features </a:t>
            </a:r>
            <a:r>
              <a:rPr lang="en-US" altLang="zh-CN"/>
              <a:t>: </a:t>
            </a:r>
            <a:r>
              <a:rPr lang="zh-CN" altLang="en-US">
                <a:sym typeface="+mn-ea"/>
              </a:rPr>
              <a:t>three sub-categories</a:t>
            </a:r>
            <a:endParaRPr lang="en-US" altLang="zh-CN"/>
          </a:p>
          <a:p>
            <a:endParaRPr lang="en-US" altLang="zh-CN"/>
          </a:p>
          <a:p>
            <a:r>
              <a:rPr lang="zh-CN" altLang="en-US"/>
              <a:t>facial action units (AUs), eye gaze, and head pose </a:t>
            </a:r>
            <a:endParaRPr lang="zh-CN" altLang="en-US"/>
          </a:p>
          <a:p>
            <a:r>
              <a:rPr lang="en-US" altLang="zh-CN"/>
              <a:t>E</a:t>
            </a:r>
            <a:r>
              <a:rPr lang="zh-CN" altLang="en-US"/>
              <a:t>xtracted by OpenFace at a 66.67ms interval. </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257175" y="2348865"/>
            <a:ext cx="11677650" cy="25019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640080" y="617220"/>
            <a:ext cx="5414010" cy="368300"/>
          </a:xfrm>
          <a:prstGeom prst="rect">
            <a:avLst/>
          </a:prstGeom>
          <a:noFill/>
        </p:spPr>
        <p:txBody>
          <a:bodyPr wrap="square" rtlCol="0">
            <a:spAutoFit/>
          </a:bodyPr>
          <a:p>
            <a:r>
              <a:rPr lang="en-US" altLang="zh-CN"/>
              <a:t>verbal features</a:t>
            </a:r>
            <a:endParaRPr lang="en-US" altLang="zh-CN"/>
          </a:p>
        </p:txBody>
      </p:sp>
      <p:pic>
        <p:nvPicPr>
          <p:cNvPr id="7" name="图片 6"/>
          <p:cNvPicPr>
            <a:picLocks noChangeAspect="1"/>
          </p:cNvPicPr>
          <p:nvPr>
            <p:custDataLst>
              <p:tags r:id="rId1"/>
            </p:custDataLst>
          </p:nvPr>
        </p:nvPicPr>
        <p:blipFill>
          <a:blip r:embed="rId2"/>
          <a:stretch>
            <a:fillRect/>
          </a:stretch>
        </p:blipFill>
        <p:spPr>
          <a:xfrm>
            <a:off x="572770" y="1407160"/>
            <a:ext cx="9891395" cy="30549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728980" y="681355"/>
            <a:ext cx="4573270" cy="460375"/>
          </a:xfrm>
          <a:prstGeom prst="rect">
            <a:avLst/>
          </a:prstGeom>
          <a:noFill/>
        </p:spPr>
        <p:txBody>
          <a:bodyPr wrap="square" rtlCol="0">
            <a:spAutoFit/>
          </a:bodyPr>
          <a:p>
            <a:r>
              <a:rPr lang="zh-CN" altLang="en-US" sz="2400"/>
              <a:t> Question-level feature extraction </a:t>
            </a:r>
            <a:endParaRPr lang="zh-CN" altLang="en-US" sz="2400"/>
          </a:p>
        </p:txBody>
      </p:sp>
      <p:sp>
        <p:nvSpPr>
          <p:cNvPr id="8" name="文本框 7"/>
          <p:cNvSpPr txBox="1"/>
          <p:nvPr/>
        </p:nvSpPr>
        <p:spPr>
          <a:xfrm>
            <a:off x="728980" y="1217295"/>
            <a:ext cx="6628765" cy="645160"/>
          </a:xfrm>
          <a:prstGeom prst="rect">
            <a:avLst/>
          </a:prstGeom>
          <a:noFill/>
        </p:spPr>
        <p:txBody>
          <a:bodyPr wrap="square" rtlCol="0">
            <a:spAutoFit/>
          </a:bodyPr>
          <a:p>
            <a:r>
              <a:rPr lang="zh-CN" altLang="en-US"/>
              <a:t>To support question-level analysis, </a:t>
            </a:r>
            <a:r>
              <a:rPr lang="en-US" altLang="zh-CN"/>
              <a:t>they</a:t>
            </a:r>
            <a:r>
              <a:rPr lang="zh-CN" altLang="en-US"/>
              <a:t> segmented the interview data by questions and aligned the multimodal data accordingly. </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728980" y="1918970"/>
            <a:ext cx="8801100" cy="42735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1161415" y="676275"/>
            <a:ext cx="8989060" cy="3599815"/>
          </a:xfrm>
          <a:prstGeom prst="rect">
            <a:avLst/>
          </a:prstGeom>
          <a:noFill/>
        </p:spPr>
        <p:txBody>
          <a:bodyPr wrap="square" rtlCol="0">
            <a:spAutoFit/>
          </a:bodyPr>
          <a:p>
            <a:r>
              <a:rPr lang="en-US" altLang="zh-CN" sz="2400"/>
              <a:t>T</a:t>
            </a:r>
            <a:r>
              <a:rPr lang="zh-CN" altLang="en-US" sz="2400"/>
              <a:t>o categorize questions</a:t>
            </a:r>
            <a:r>
              <a:rPr lang="en-US" altLang="zh-CN" sz="2400"/>
              <a:t>:</a:t>
            </a:r>
            <a:endParaRPr lang="en-US" altLang="zh-CN" sz="2400"/>
          </a:p>
          <a:p>
            <a:endParaRPr lang="en-US" altLang="zh-CN" sz="2400"/>
          </a:p>
          <a:p>
            <a:r>
              <a:rPr lang="zh-CN" altLang="en-US"/>
              <a:t>Three researchers independently analyzed the themes of all interview questions</a:t>
            </a:r>
            <a:r>
              <a:rPr lang="en-US" altLang="zh-CN"/>
              <a:t>.</a:t>
            </a:r>
            <a:endParaRPr lang="en-US" altLang="zh-CN"/>
          </a:p>
          <a:p>
            <a:endParaRPr lang="en-US" altLang="zh-CN"/>
          </a:p>
          <a:p>
            <a:r>
              <a:rPr lang="zh-CN" altLang="en-US"/>
              <a:t>Among them, one had background in psychology; another had been </a:t>
            </a:r>
            <a:endParaRPr lang="zh-CN" altLang="en-US"/>
          </a:p>
          <a:p>
            <a:r>
              <a:rPr lang="zh-CN" altLang="en-US"/>
              <a:t>actively engaged in depression detection research for five years; and the third researcher was familiar with the DAIC-WOZ dataset. </a:t>
            </a:r>
            <a:endParaRPr lang="zh-CN" altLang="en-US"/>
          </a:p>
          <a:p>
            <a:endParaRPr lang="zh-CN" altLang="en-US"/>
          </a:p>
          <a:p>
            <a:r>
              <a:rPr lang="zh-CN" altLang="en-US"/>
              <a:t>The researchers then discussed and resolved non-overlapping themes among the three sets of results via a face-to-face meeting. </a:t>
            </a:r>
            <a:r>
              <a:rPr lang="en-US" altLang="zh-CN"/>
              <a:t>They</a:t>
            </a:r>
            <a:r>
              <a:rPr lang="zh-CN" altLang="en-US"/>
              <a:t> finalized the themes of the questions based on group consensus and </a:t>
            </a:r>
            <a:r>
              <a:rPr lang="zh-CN" altLang="en-US" b="1"/>
              <a:t>generated nine question categories, including depression, therapy, problem, social relationship, military, personality, sleep, emotion, and conversation. </a:t>
            </a:r>
            <a:endParaRPr lang="zh-C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85725" y="1476375"/>
            <a:ext cx="12363450" cy="3905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7" name="图片 6"/>
          <p:cNvPicPr>
            <a:picLocks noChangeAspect="1"/>
          </p:cNvPicPr>
          <p:nvPr>
            <p:custDataLst>
              <p:tags r:id="rId1"/>
            </p:custDataLst>
          </p:nvPr>
        </p:nvPicPr>
        <p:blipFill>
          <a:blip r:embed="rId2"/>
          <a:stretch>
            <a:fillRect/>
          </a:stretch>
        </p:blipFill>
        <p:spPr>
          <a:xfrm>
            <a:off x="946150" y="1384935"/>
            <a:ext cx="4159250" cy="3511550"/>
          </a:xfrm>
          <a:prstGeom prst="rect">
            <a:avLst/>
          </a:prstGeom>
        </p:spPr>
      </p:pic>
      <p:sp>
        <p:nvSpPr>
          <p:cNvPr id="5" name="矩形 4"/>
          <p:cNvSpPr/>
          <p:nvPr/>
        </p:nvSpPr>
        <p:spPr>
          <a:xfrm>
            <a:off x="1043940" y="1454150"/>
            <a:ext cx="3956050" cy="342900"/>
          </a:xfrm>
          <a:prstGeom prst="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 name="矩形 7"/>
          <p:cNvSpPr/>
          <p:nvPr>
            <p:custDataLst>
              <p:tags r:id="rId3"/>
            </p:custDataLst>
          </p:nvPr>
        </p:nvSpPr>
        <p:spPr>
          <a:xfrm>
            <a:off x="1043940" y="3835400"/>
            <a:ext cx="3956050" cy="342900"/>
          </a:xfrm>
          <a:prstGeom prst="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9" name="直接连接符 8"/>
          <p:cNvCxnSpPr>
            <a:stCxn id="5" idx="3"/>
          </p:cNvCxnSpPr>
          <p:nvPr/>
        </p:nvCxnSpPr>
        <p:spPr>
          <a:xfrm flipV="1">
            <a:off x="4999990" y="1619250"/>
            <a:ext cx="755650" cy="6350"/>
          </a:xfrm>
          <a:prstGeom prst="line">
            <a:avLst/>
          </a:prstGeom>
          <a:ln>
            <a:solidFill>
              <a:schemeClr val="accent2"/>
            </a:solidFill>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5819140" y="1454150"/>
            <a:ext cx="2673350" cy="368300"/>
          </a:xfrm>
          <a:prstGeom prst="rect">
            <a:avLst/>
          </a:prstGeom>
          <a:noFill/>
        </p:spPr>
        <p:txBody>
          <a:bodyPr wrap="square" rtlCol="0">
            <a:spAutoFit/>
          </a:bodyPr>
          <a:p>
            <a:r>
              <a:rPr lang="en-US" altLang="zh-CN"/>
              <a:t>Audio file</a:t>
            </a:r>
            <a:endParaRPr lang="en-US" altLang="zh-CN"/>
          </a:p>
        </p:txBody>
      </p:sp>
      <p:cxnSp>
        <p:nvCxnSpPr>
          <p:cNvPr id="11" name="直接连接符 10"/>
          <p:cNvCxnSpPr/>
          <p:nvPr>
            <p:custDataLst>
              <p:tags r:id="rId4"/>
            </p:custDataLst>
          </p:nvPr>
        </p:nvCxnSpPr>
        <p:spPr>
          <a:xfrm flipV="1">
            <a:off x="4999990" y="4003675"/>
            <a:ext cx="755650" cy="6350"/>
          </a:xfrm>
          <a:prstGeom prst="line">
            <a:avLst/>
          </a:prstGeom>
          <a:ln>
            <a:solidFill>
              <a:schemeClr val="accent2"/>
            </a:solidFill>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5"/>
            </p:custDataLst>
          </p:nvPr>
        </p:nvSpPr>
        <p:spPr>
          <a:xfrm>
            <a:off x="5819140" y="3835400"/>
            <a:ext cx="3587115" cy="645160"/>
          </a:xfrm>
          <a:prstGeom prst="rect">
            <a:avLst/>
          </a:prstGeom>
          <a:noFill/>
        </p:spPr>
        <p:txBody>
          <a:bodyPr wrap="square" rtlCol="0">
            <a:spAutoFit/>
          </a:bodyPr>
          <a:p>
            <a:r>
              <a:rPr lang="en-US" altLang="zh-CN"/>
              <a:t>Audio features extracted using the COVAREP.</a:t>
            </a:r>
            <a:r>
              <a:rPr lang="en-US" altLang="zh-CN" sz="1400" baseline="70000">
                <a:solidFill>
                  <a:schemeClr val="tx1"/>
                </a:solidFill>
                <a:uFillTx/>
              </a:rPr>
              <a:t>1</a:t>
            </a:r>
            <a:endParaRPr lang="en-US" altLang="zh-CN" sz="1400" baseline="70000">
              <a:solidFill>
                <a:schemeClr val="tx1"/>
              </a:solidFill>
              <a:uFillTx/>
            </a:endParaRPr>
          </a:p>
        </p:txBody>
      </p:sp>
      <p:sp>
        <p:nvSpPr>
          <p:cNvPr id="14" name="文本框 13"/>
          <p:cNvSpPr txBox="1"/>
          <p:nvPr/>
        </p:nvSpPr>
        <p:spPr>
          <a:xfrm>
            <a:off x="1019175" y="885825"/>
            <a:ext cx="1657350" cy="368300"/>
          </a:xfrm>
          <a:prstGeom prst="rect">
            <a:avLst/>
          </a:prstGeom>
          <a:noFill/>
        </p:spPr>
        <p:txBody>
          <a:bodyPr wrap="square" rtlCol="0">
            <a:spAutoFit/>
          </a:bodyPr>
          <a:p>
            <a:r>
              <a:rPr lang="en-US" altLang="zh-CN"/>
              <a:t>300_P\</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1143000" y="1195705"/>
            <a:ext cx="8655050" cy="4749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719455" y="965200"/>
            <a:ext cx="5911850" cy="4540250"/>
          </a:xfrm>
          <a:prstGeom prst="rect">
            <a:avLst/>
          </a:prstGeom>
        </p:spPr>
      </p:pic>
      <p:sp>
        <p:nvSpPr>
          <p:cNvPr id="7" name="文本框 6"/>
          <p:cNvSpPr txBox="1"/>
          <p:nvPr/>
        </p:nvSpPr>
        <p:spPr>
          <a:xfrm>
            <a:off x="7514590" y="1272540"/>
            <a:ext cx="4043680" cy="4246245"/>
          </a:xfrm>
          <a:prstGeom prst="rect">
            <a:avLst/>
          </a:prstGeom>
          <a:noFill/>
        </p:spPr>
        <p:txBody>
          <a:bodyPr wrap="square" rtlCol="0">
            <a:spAutoFit/>
          </a:bodyPr>
          <a:p>
            <a:r>
              <a:rPr lang="en-US" altLang="zh-CN"/>
              <a:t>Baseline:</a:t>
            </a:r>
            <a:endParaRPr lang="zh-CN" altLang="en-US"/>
          </a:p>
          <a:p>
            <a:endParaRPr lang="zh-CN" altLang="en-US"/>
          </a:p>
          <a:p>
            <a:r>
              <a:rPr lang="zh-CN" altLang="en-US"/>
              <a:t>The first type of baseline (B1) models was </a:t>
            </a:r>
            <a:r>
              <a:rPr lang="zh-CN" altLang="en-US" b="1">
                <a:solidFill>
                  <a:schemeClr val="tx1"/>
                </a:solidFill>
              </a:rPr>
              <a:t>Random Forest models</a:t>
            </a:r>
            <a:r>
              <a:rPr lang="zh-CN" altLang="en-US"/>
              <a:t> that employed vocal features only, or visual features only, </a:t>
            </a:r>
            <a:endParaRPr lang="zh-CN" altLang="en-US"/>
          </a:p>
          <a:p>
            <a:r>
              <a:rPr lang="zh-CN" altLang="en-US"/>
              <a:t>or both vocal and visual (i.e., bimodal) features extracted from the same </a:t>
            </a:r>
            <a:endParaRPr lang="zh-CN" altLang="en-US"/>
          </a:p>
          <a:p>
            <a:r>
              <a:rPr lang="zh-CN" altLang="en-US"/>
              <a:t>data source. </a:t>
            </a:r>
            <a:endParaRPr lang="zh-CN" altLang="en-US"/>
          </a:p>
          <a:p>
            <a:endParaRPr lang="zh-CN" altLang="en-US"/>
          </a:p>
          <a:p>
            <a:r>
              <a:rPr lang="zh-CN" altLang="en-US"/>
              <a:t>B2_SVR and B2_RF</a:t>
            </a:r>
            <a:r>
              <a:rPr lang="en-US" altLang="zh-CN"/>
              <a:t> </a:t>
            </a:r>
            <a:r>
              <a:rPr lang="zh-CN" altLang="en-US"/>
              <a:t>models </a:t>
            </a:r>
            <a:r>
              <a:rPr lang="en-US" altLang="zh-CN"/>
              <a:t>: </a:t>
            </a:r>
            <a:r>
              <a:rPr lang="zh-CN" altLang="en-US"/>
              <a:t>developed with individual-level data, which aims to evaluate the effect of the proposed two-layered, question-level model.</a:t>
            </a:r>
            <a:r>
              <a:rPr lang="en-US" altLang="zh-CN"/>
              <a:t> B2 incorporated the additional verbal features</a:t>
            </a:r>
            <a:endParaRPr lang="en-US" altLang="zh-CN"/>
          </a:p>
        </p:txBody>
      </p:sp>
      <p:sp>
        <p:nvSpPr>
          <p:cNvPr id="8" name="矩形 7"/>
          <p:cNvSpPr/>
          <p:nvPr/>
        </p:nvSpPr>
        <p:spPr>
          <a:xfrm>
            <a:off x="4877435" y="1584960"/>
            <a:ext cx="1519555" cy="3798570"/>
          </a:xfrm>
          <a:prstGeom prst="rect">
            <a:avLst/>
          </a:prstGeom>
          <a:ln>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p:cNvPicPr>
            <a:picLocks noChangeAspect="1"/>
          </p:cNvPicPr>
          <p:nvPr>
            <p:ph idx="1"/>
            <p:custDataLst>
              <p:tags r:id="rId1"/>
            </p:custDataLst>
          </p:nvPr>
        </p:nvPicPr>
        <p:blipFill>
          <a:blip r:embed="rId2"/>
          <a:stretch>
            <a:fillRect/>
          </a:stretch>
        </p:blipFill>
        <p:spPr>
          <a:xfrm>
            <a:off x="592455" y="2051685"/>
            <a:ext cx="10515600" cy="2169795"/>
          </a:xfrm>
          <a:prstGeom prst="rect">
            <a:avLst/>
          </a:prstGeom>
        </p:spPr>
      </p:pic>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915670" y="1339215"/>
            <a:ext cx="7544435" cy="1198880"/>
          </a:xfrm>
          <a:prstGeom prst="rect">
            <a:avLst/>
          </a:prstGeom>
          <a:noFill/>
        </p:spPr>
        <p:txBody>
          <a:bodyPr wrap="square" rtlCol="0">
            <a:spAutoFit/>
          </a:bodyPr>
          <a:p>
            <a:r>
              <a:rPr lang="en-US" altLang="zh-CN"/>
              <a:t>Related feature extraction code shared by the researchers:</a:t>
            </a:r>
            <a:endParaRPr lang="en-US" altLang="zh-CN"/>
          </a:p>
          <a:p>
            <a:endParaRPr lang="en-US" altLang="zh-CN"/>
          </a:p>
          <a:p>
            <a:r>
              <a:rPr lang="en-US" altLang="zh-CN"/>
              <a:t>https://github.com/Jackustc/Question-Level-Feature-Extraction-on-DAIC-WOZ-dataset</a:t>
            </a:r>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2 weeks</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6568440" cy="1476375"/>
          </a:xfrm>
          <a:prstGeom prst="rect">
            <a:avLst/>
          </a:prstGeom>
          <a:noFill/>
        </p:spPr>
        <p:txBody>
          <a:bodyPr wrap="square" rtlCol="0">
            <a:spAutoFit/>
          </a:bodyPr>
          <a:p>
            <a:r>
              <a:rPr lang="en-US" altLang="zh-CN"/>
              <a:t>Try other parameter other than 40000, since there are indeed many files with more than 40000 pieces of data.</a:t>
            </a:r>
            <a:endParaRPr lang="en-US" altLang="zh-CN"/>
          </a:p>
          <a:p>
            <a:endParaRPr lang="en-US" altLang="zh-CN"/>
          </a:p>
          <a:p>
            <a:r>
              <a:rPr lang="en-US" altLang="zh-CN"/>
              <a:t>Discussed with Xiangyu and Yuxin about audio feature extraction</a:t>
            </a:r>
            <a:endParaRPr lang="en-US" altLang="zh-CN"/>
          </a:p>
          <a:p>
            <a:r>
              <a:rPr lang="en-US" altLang="zh-CN"/>
              <a:t>Try Xiangyu’s code using Matlab.</a:t>
            </a:r>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presentation:~10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Mar 13</a:t>
            </a:r>
            <a:endParaRPr lang="en-US" altLang="zh-CN"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70940" y="1004570"/>
            <a:ext cx="6096000" cy="1198880"/>
          </a:xfrm>
          <a:prstGeom prst="rect">
            <a:avLst/>
          </a:prstGeom>
          <a:noFill/>
        </p:spPr>
        <p:txBody>
          <a:bodyPr wrap="square" rtlCol="0" anchor="t">
            <a:spAutoFit/>
          </a:bodyPr>
          <a:p>
            <a:r>
              <a:rPr lang="zh-CN" altLang="en-US"/>
              <a:t>Bailey, A., &amp; Plumbley, M. D. (2021, August). </a:t>
            </a:r>
            <a:r>
              <a:rPr lang="zh-CN" altLang="en-US" b="1"/>
              <a:t>Gender bias in depression detection using audio features.</a:t>
            </a:r>
            <a:r>
              <a:rPr lang="zh-CN" altLang="en-US"/>
              <a:t> In 2021 29th European Signal Processing Conference (EUSIPCO) (pp. 596-600). IEEE.</a:t>
            </a:r>
            <a:endParaRPr lang="zh-CN" altLang="en-US"/>
          </a:p>
        </p:txBody>
      </p:sp>
      <p:sp>
        <p:nvSpPr>
          <p:cNvPr id="5" name="文本框 4"/>
          <p:cNvSpPr txBox="1"/>
          <p:nvPr/>
        </p:nvSpPr>
        <p:spPr>
          <a:xfrm>
            <a:off x="1310005" y="2702560"/>
            <a:ext cx="6330950" cy="2861310"/>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This paper explores the potential </a:t>
            </a:r>
            <a:r>
              <a:rPr lang="zh-CN" altLang="en-US" b="1">
                <a:sym typeface="+mn-ea"/>
              </a:rPr>
              <a:t>gender bias</a:t>
            </a:r>
            <a:r>
              <a:rPr lang="zh-CN" altLang="en-US">
                <a:sym typeface="+mn-ea"/>
              </a:rPr>
              <a:t> in the DAIC-WOZ dataset and investigates methods to mitigate it. </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zh-CN" altLang="en-US">
                <a:sym typeface="+mn-ea"/>
              </a:rPr>
              <a:t>The study compares the performance of deep learning models using </a:t>
            </a:r>
            <a:r>
              <a:rPr lang="zh-CN" altLang="en-US" b="1">
                <a:sym typeface="+mn-ea"/>
              </a:rPr>
              <a:t>mel-spectrogram features versus raw audio input</a:t>
            </a:r>
            <a:r>
              <a:rPr lang="zh-CN" altLang="en-US">
                <a:sym typeface="+mn-ea"/>
              </a:rPr>
              <a:t> and examines the impact of gender balancing techniques on classification accuracy.</a:t>
            </a:r>
            <a:endParaRPr lang="zh-CN" altLang="en-US"/>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endParaRPr lang="zh-CN" altLang="en-US"/>
          </a:p>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378585" y="3223260"/>
            <a:ext cx="7284085" cy="1198880"/>
          </a:xfrm>
          <a:prstGeom prst="rect">
            <a:avLst/>
          </a:prstGeom>
          <a:noFill/>
        </p:spPr>
        <p:txBody>
          <a:bodyPr wrap="square" rtlCol="0">
            <a:spAutoFit/>
          </a:bodyPr>
          <a:p>
            <a:r>
              <a:rPr lang="zh-CN" altLang="en-US"/>
              <a:t>While</a:t>
            </a:r>
            <a:r>
              <a:rPr lang="en-US" altLang="zh-CN"/>
              <a:t> </a:t>
            </a:r>
            <a:r>
              <a:rPr lang="zh-CN" altLang="en-US"/>
              <a:t>the ratio of D:ND females is roughly 5:8, the ratio of D:ND</a:t>
            </a:r>
            <a:r>
              <a:rPr lang="en-US" altLang="zh-CN"/>
              <a:t> </a:t>
            </a:r>
            <a:r>
              <a:rPr lang="zh-CN" altLang="en-US"/>
              <a:t>males in the dataset is 2:7. Thus the frequency of individuals</a:t>
            </a:r>
            <a:r>
              <a:rPr lang="en-US" altLang="zh-CN"/>
              <a:t> </a:t>
            </a:r>
            <a:r>
              <a:rPr lang="zh-CN" altLang="en-US"/>
              <a:t>with depression in the dataset differs between genders, such</a:t>
            </a:r>
            <a:r>
              <a:rPr lang="en-US" altLang="zh-CN"/>
              <a:t> </a:t>
            </a:r>
            <a:r>
              <a:rPr lang="zh-CN" altLang="en-US"/>
              <a:t>that p(D</a:t>
            </a:r>
            <a:r>
              <a:rPr lang="en-US" altLang="zh-CN"/>
              <a:t> |</a:t>
            </a:r>
            <a:r>
              <a:rPr lang="zh-CN" altLang="en-US"/>
              <a:t> g = f) &gt; p(D</a:t>
            </a:r>
            <a:r>
              <a:rPr lang="en-US" altLang="zh-CN"/>
              <a:t> |</a:t>
            </a:r>
            <a:r>
              <a:rPr lang="zh-CN" altLang="en-US"/>
              <a:t> g = m) where g is gender, f is</a:t>
            </a:r>
            <a:r>
              <a:rPr lang="en-US" altLang="zh-CN"/>
              <a:t> f</a:t>
            </a:r>
            <a:r>
              <a:rPr lang="zh-CN" altLang="en-US"/>
              <a:t>emale and m is male.</a:t>
            </a:r>
            <a:endParaRPr lang="zh-CN" altLang="en-US"/>
          </a:p>
        </p:txBody>
      </p:sp>
      <p:sp>
        <p:nvSpPr>
          <p:cNvPr id="6" name="文本框 5"/>
          <p:cNvSpPr txBox="1"/>
          <p:nvPr/>
        </p:nvSpPr>
        <p:spPr>
          <a:xfrm>
            <a:off x="810895" y="474980"/>
            <a:ext cx="5466715" cy="521970"/>
          </a:xfrm>
          <a:prstGeom prst="rect">
            <a:avLst/>
          </a:prstGeom>
          <a:noFill/>
        </p:spPr>
        <p:txBody>
          <a:bodyPr wrap="square" rtlCol="0">
            <a:spAutoFit/>
          </a:bodyPr>
          <a:p>
            <a:r>
              <a:rPr lang="zh-CN" altLang="en-US" sz="2800"/>
              <a:t>Gender Bias in DAIC-WOZ</a:t>
            </a:r>
            <a:endParaRPr lang="zh-CN" altLang="en-US" sz="2800"/>
          </a:p>
        </p:txBody>
      </p:sp>
      <p:pic>
        <p:nvPicPr>
          <p:cNvPr id="7" name="图片 6"/>
          <p:cNvPicPr>
            <a:picLocks noChangeAspect="1"/>
          </p:cNvPicPr>
          <p:nvPr/>
        </p:nvPicPr>
        <p:blipFill>
          <a:blip r:embed="rId1"/>
          <a:stretch>
            <a:fillRect/>
          </a:stretch>
        </p:blipFill>
        <p:spPr>
          <a:xfrm>
            <a:off x="969010" y="1375410"/>
            <a:ext cx="4533900" cy="1104900"/>
          </a:xfrm>
          <a:prstGeom prst="rect">
            <a:avLst/>
          </a:prstGeom>
        </p:spPr>
      </p:pic>
      <p:sp>
        <p:nvSpPr>
          <p:cNvPr id="8" name="文本框 7"/>
          <p:cNvSpPr txBox="1"/>
          <p:nvPr/>
        </p:nvSpPr>
        <p:spPr>
          <a:xfrm>
            <a:off x="1771650" y="2413635"/>
            <a:ext cx="3143250" cy="368300"/>
          </a:xfrm>
          <a:prstGeom prst="rect">
            <a:avLst/>
          </a:prstGeom>
          <a:noFill/>
        </p:spPr>
        <p:txBody>
          <a:bodyPr wrap="square" rtlCol="0">
            <a:spAutoFit/>
          </a:bodyPr>
          <a:p>
            <a:r>
              <a:rPr lang="en-US" altLang="zh-CN"/>
              <a:t>Subdivisions of Training Set</a:t>
            </a:r>
            <a:endParaRPr lang="en-US" altLang="zh-CN"/>
          </a:p>
        </p:txBody>
      </p:sp>
      <p:pic>
        <p:nvPicPr>
          <p:cNvPr id="9" name="图片 8"/>
          <p:cNvPicPr>
            <a:picLocks noChangeAspect="1"/>
          </p:cNvPicPr>
          <p:nvPr/>
        </p:nvPicPr>
        <p:blipFill>
          <a:blip r:embed="rId2"/>
          <a:stretch>
            <a:fillRect/>
          </a:stretch>
        </p:blipFill>
        <p:spPr>
          <a:xfrm>
            <a:off x="6845300" y="1346835"/>
            <a:ext cx="4578350" cy="1066800"/>
          </a:xfrm>
          <a:prstGeom prst="rect">
            <a:avLst/>
          </a:prstGeom>
        </p:spPr>
      </p:pic>
      <p:sp>
        <p:nvSpPr>
          <p:cNvPr id="10" name="文本框 9"/>
          <p:cNvSpPr txBox="1"/>
          <p:nvPr/>
        </p:nvSpPr>
        <p:spPr>
          <a:xfrm>
            <a:off x="7562850" y="2413635"/>
            <a:ext cx="3143250" cy="368300"/>
          </a:xfrm>
          <a:prstGeom prst="rect">
            <a:avLst/>
          </a:prstGeom>
          <a:noFill/>
        </p:spPr>
        <p:txBody>
          <a:bodyPr wrap="square" rtlCol="0">
            <a:spAutoFit/>
          </a:bodyPr>
          <a:p>
            <a:r>
              <a:rPr lang="en-US" altLang="zh-CN"/>
              <a:t>Subdivisions of Validation Set</a:t>
            </a:r>
            <a:endParaRPr lang="en-US" altLang="zh-CN"/>
          </a:p>
        </p:txBody>
      </p:sp>
      <p:sp>
        <p:nvSpPr>
          <p:cNvPr id="11" name="文本框 10"/>
          <p:cNvSpPr txBox="1"/>
          <p:nvPr/>
        </p:nvSpPr>
        <p:spPr>
          <a:xfrm>
            <a:off x="1445260" y="4653915"/>
            <a:ext cx="5139055" cy="645160"/>
          </a:xfrm>
          <a:prstGeom prst="rect">
            <a:avLst/>
          </a:prstGeom>
          <a:noFill/>
        </p:spPr>
        <p:txBody>
          <a:bodyPr wrap="square" rtlCol="0">
            <a:spAutoFit/>
          </a:bodyPr>
          <a:p>
            <a:r>
              <a:rPr lang="en-US" altLang="zh-CN"/>
              <a:t>D: Depression</a:t>
            </a:r>
            <a:endParaRPr lang="en-US" altLang="zh-CN"/>
          </a:p>
          <a:p>
            <a:r>
              <a:rPr lang="en-US" altLang="zh-CN"/>
              <a:t>ND: Non-depression</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766445" y="594360"/>
            <a:ext cx="5234940" cy="521970"/>
          </a:xfrm>
          <a:prstGeom prst="rect">
            <a:avLst/>
          </a:prstGeom>
          <a:noFill/>
        </p:spPr>
        <p:txBody>
          <a:bodyPr wrap="square" rtlCol="0">
            <a:spAutoFit/>
          </a:bodyPr>
          <a:p>
            <a:r>
              <a:rPr lang="en-US" altLang="zh-CN" sz="2800"/>
              <a:t>Two ways to reduce gender bias</a:t>
            </a:r>
            <a:endParaRPr lang="en-US" altLang="zh-CN" sz="2800"/>
          </a:p>
        </p:txBody>
      </p:sp>
      <p:sp>
        <p:nvSpPr>
          <p:cNvPr id="4" name="文本框 3"/>
          <p:cNvSpPr txBox="1"/>
          <p:nvPr/>
        </p:nvSpPr>
        <p:spPr>
          <a:xfrm>
            <a:off x="766445" y="1398905"/>
            <a:ext cx="6338570" cy="2030095"/>
          </a:xfrm>
          <a:prstGeom prst="rect">
            <a:avLst/>
          </a:prstGeom>
          <a:noFill/>
        </p:spPr>
        <p:txBody>
          <a:bodyPr wrap="square" rtlCol="0">
            <a:spAutoFit/>
          </a:bodyPr>
          <a:p>
            <a:pPr marL="285750" indent="-285750">
              <a:buFont typeface="Arial" panose="020B0604020202020204" pitchFamily="34" charset="0"/>
              <a:buChar char="•"/>
            </a:pPr>
            <a:r>
              <a:rPr lang="en-US" altLang="zh-CN"/>
              <a:t>The paper </a:t>
            </a:r>
            <a:r>
              <a:rPr lang="zh-CN" altLang="en-US"/>
              <a:t>hypothesise</a:t>
            </a:r>
            <a:r>
              <a:rPr lang="en-US" altLang="zh-CN"/>
              <a:t>s</a:t>
            </a:r>
            <a:r>
              <a:rPr lang="zh-CN" altLang="en-US"/>
              <a:t> that features such as the </a:t>
            </a:r>
            <a:r>
              <a:rPr lang="en-US" altLang="zh-CN">
                <a:sym typeface="+mn-ea"/>
              </a:rPr>
              <a:t>mel-spectrogram</a:t>
            </a:r>
            <a:r>
              <a:rPr lang="en-US" altLang="zh-CN"/>
              <a:t> </a:t>
            </a:r>
            <a:r>
              <a:rPr lang="zh-CN" altLang="en-US"/>
              <a:t>used in </a:t>
            </a:r>
            <a:r>
              <a:rPr lang="en-US" altLang="zh-CN"/>
              <a:t>models</a:t>
            </a:r>
            <a:r>
              <a:rPr lang="zh-CN" altLang="en-US"/>
              <a:t> may emphasise pitch or vocal tract</a:t>
            </a:r>
            <a:r>
              <a:rPr lang="en-US" altLang="zh-CN"/>
              <a:t> information that may be a proxy for gender, which could result in utilising the gender bias of DAIC-WOZ.</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The number of training examples varies according to class (D:ND) and gender (female/male).</a:t>
            </a:r>
            <a:endParaRPr lang="en-US" altLang="zh-CN"/>
          </a:p>
        </p:txBody>
      </p:sp>
      <p:sp>
        <p:nvSpPr>
          <p:cNvPr id="5" name="文本框 4"/>
          <p:cNvSpPr txBox="1"/>
          <p:nvPr/>
        </p:nvSpPr>
        <p:spPr>
          <a:xfrm>
            <a:off x="8072755" y="1443355"/>
            <a:ext cx="3671570" cy="368300"/>
          </a:xfrm>
          <a:prstGeom prst="rect">
            <a:avLst/>
          </a:prstGeom>
          <a:noFill/>
        </p:spPr>
        <p:txBody>
          <a:bodyPr wrap="square" rtlCol="0">
            <a:spAutoFit/>
          </a:bodyPr>
          <a:p>
            <a:r>
              <a:rPr lang="zh-CN" altLang="en-US"/>
              <a:t>Raw Audio Model</a:t>
            </a:r>
            <a:endParaRPr lang="zh-CN" altLang="en-US"/>
          </a:p>
        </p:txBody>
      </p:sp>
      <p:sp>
        <p:nvSpPr>
          <p:cNvPr id="6" name="文本框 5"/>
          <p:cNvSpPr txBox="1"/>
          <p:nvPr/>
        </p:nvSpPr>
        <p:spPr>
          <a:xfrm>
            <a:off x="8072755" y="2783840"/>
            <a:ext cx="3530600" cy="645160"/>
          </a:xfrm>
          <a:prstGeom prst="rect">
            <a:avLst/>
          </a:prstGeom>
          <a:noFill/>
        </p:spPr>
        <p:txBody>
          <a:bodyPr wrap="square" rtlCol="0">
            <a:spAutoFit/>
          </a:bodyPr>
          <a:p>
            <a:r>
              <a:rPr lang="en-US"/>
              <a:t>D</a:t>
            </a:r>
            <a:r>
              <a:rPr lang="zh-CN" altLang="en-US"/>
              <a:t>ata sub-sampling to have equal data</a:t>
            </a:r>
            <a:endParaRPr lang="zh-CN" altLang="en-US"/>
          </a:p>
        </p:txBody>
      </p:sp>
      <p:grpSp>
        <p:nvGrpSpPr>
          <p:cNvPr id="10" name="组合 9"/>
          <p:cNvGrpSpPr/>
          <p:nvPr/>
        </p:nvGrpSpPr>
        <p:grpSpPr>
          <a:xfrm>
            <a:off x="766445" y="4035425"/>
            <a:ext cx="10441940" cy="1884680"/>
            <a:chOff x="1195" y="6003"/>
            <a:chExt cx="16444" cy="2968"/>
          </a:xfrm>
        </p:grpSpPr>
        <p:sp>
          <p:nvSpPr>
            <p:cNvPr id="7" name="文本框 6"/>
            <p:cNvSpPr txBox="1"/>
            <p:nvPr/>
          </p:nvSpPr>
          <p:spPr>
            <a:xfrm>
              <a:off x="1453" y="6461"/>
              <a:ext cx="6756" cy="1452"/>
            </a:xfrm>
            <a:prstGeom prst="rect">
              <a:avLst/>
            </a:prstGeom>
            <a:noFill/>
          </p:spPr>
          <p:txBody>
            <a:bodyPr wrap="square" rtlCol="0">
              <a:spAutoFit/>
            </a:bodyPr>
            <a:p>
              <a:r>
                <a:rPr lang="en-US" altLang="zh-CN"/>
                <a:t>Step 1: S</a:t>
              </a:r>
              <a:r>
                <a:rPr lang="zh-CN" altLang="en-US"/>
                <a:t>plit the training data into the</a:t>
              </a:r>
              <a:endParaRPr lang="zh-CN" altLang="en-US"/>
            </a:p>
            <a:p>
              <a:r>
                <a:rPr lang="zh-CN" altLang="en-US"/>
                <a:t> four quadrants: (f, D), (f, ND), (m, D), (m, ND).</a:t>
              </a:r>
              <a:endParaRPr lang="zh-CN" altLang="en-US"/>
            </a:p>
          </p:txBody>
        </p:sp>
        <p:sp>
          <p:nvSpPr>
            <p:cNvPr id="8" name="文本框 7"/>
            <p:cNvSpPr txBox="1"/>
            <p:nvPr/>
          </p:nvSpPr>
          <p:spPr>
            <a:xfrm>
              <a:off x="8960" y="6473"/>
              <a:ext cx="8011" cy="1888"/>
            </a:xfrm>
            <a:prstGeom prst="rect">
              <a:avLst/>
            </a:prstGeom>
            <a:noFill/>
          </p:spPr>
          <p:txBody>
            <a:bodyPr wrap="square" rtlCol="0">
              <a:spAutoFit/>
            </a:bodyPr>
            <a:p>
              <a:r>
                <a:rPr lang="en-US" altLang="zh-CN"/>
                <a:t>Step 2: R</a:t>
              </a:r>
              <a:r>
                <a:rPr lang="zh-CN" altLang="en-US"/>
                <a:t>andomly sub-sampled the audio signals from every</a:t>
              </a:r>
              <a:r>
                <a:rPr lang="en-US" altLang="zh-CN"/>
                <a:t> </a:t>
              </a:r>
              <a:r>
                <a:rPr lang="zh-CN" altLang="en-US"/>
                <a:t>quadrant with respect to the quadrant with the fewest examples,</a:t>
              </a:r>
              <a:r>
                <a:rPr lang="en-US" altLang="zh-CN"/>
                <a:t> </a:t>
              </a:r>
              <a:r>
                <a:rPr lang="zh-CN" altLang="en-US"/>
                <a:t>in this case 14 audio signals from depressed males (m, D).</a:t>
              </a:r>
              <a:endParaRPr lang="zh-CN" altLang="en-US"/>
            </a:p>
          </p:txBody>
        </p:sp>
        <p:sp>
          <p:nvSpPr>
            <p:cNvPr id="9" name="圆角矩形 8"/>
            <p:cNvSpPr/>
            <p:nvPr/>
          </p:nvSpPr>
          <p:spPr>
            <a:xfrm>
              <a:off x="1195" y="6003"/>
              <a:ext cx="16444" cy="2968"/>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50545" y="378460"/>
            <a:ext cx="4498340" cy="521970"/>
          </a:xfrm>
          <a:prstGeom prst="rect">
            <a:avLst/>
          </a:prstGeom>
          <a:noFill/>
        </p:spPr>
        <p:txBody>
          <a:bodyPr wrap="square" rtlCol="0">
            <a:spAutoFit/>
          </a:bodyPr>
          <a:p>
            <a:r>
              <a:rPr lang="en-US" altLang="zh-CN" sz="2800"/>
              <a:t>Model Architecture</a:t>
            </a:r>
            <a:endParaRPr lang="en-US" altLang="zh-CN" sz="2800"/>
          </a:p>
        </p:txBody>
      </p:sp>
      <p:sp>
        <p:nvSpPr>
          <p:cNvPr id="5" name="文本框 4"/>
          <p:cNvSpPr txBox="1"/>
          <p:nvPr/>
        </p:nvSpPr>
        <p:spPr>
          <a:xfrm>
            <a:off x="617220" y="1115695"/>
            <a:ext cx="9019540" cy="645160"/>
          </a:xfrm>
          <a:prstGeom prst="rect">
            <a:avLst/>
          </a:prstGeom>
          <a:noFill/>
        </p:spPr>
        <p:txBody>
          <a:bodyPr wrap="square" rtlCol="0">
            <a:spAutoFit/>
          </a:bodyPr>
          <a:p>
            <a:r>
              <a:rPr lang="en-US" altLang="zh-CN"/>
              <a:t>The model is based on “DepAudioNet” of Ma et al.</a:t>
            </a:r>
            <a:r>
              <a:rPr lang="en-US" altLang="zh-CN" sz="1000" baseline="75000">
                <a:solidFill>
                  <a:schemeClr val="tx1"/>
                </a:solidFill>
                <a:uFillTx/>
              </a:rPr>
              <a:t>[2]</a:t>
            </a:r>
            <a:r>
              <a:rPr lang="en-US" altLang="zh-CN"/>
              <a:t>, which was one of the best models in AVEC 2016 to utilise deep learning with audio-only processing for depression detection.</a:t>
            </a:r>
            <a:endParaRPr lang="en-US" altLang="zh-CN"/>
          </a:p>
        </p:txBody>
      </p:sp>
      <p:sp>
        <p:nvSpPr>
          <p:cNvPr id="6" name="页脚占位符 5"/>
          <p:cNvSpPr>
            <a:spLocks noGrp="1"/>
          </p:cNvSpPr>
          <p:nvPr>
            <p:ph type="ftr" sz="quarter" idx="11"/>
          </p:nvPr>
        </p:nvSpPr>
        <p:spPr>
          <a:xfrm>
            <a:off x="2683510" y="6356350"/>
            <a:ext cx="7473315" cy="365125"/>
          </a:xfrm>
        </p:spPr>
        <p:txBody>
          <a:bodyPr/>
          <a:p>
            <a:r>
              <a:rPr lang="zh-CN" altLang="en-US"/>
              <a:t>2. X. Ma, H. Yang, Q. Chen, D. Huang, and Y. Wang, “DepAudioNet: An</a:t>
            </a:r>
            <a:r>
              <a:rPr lang="en-US" altLang="zh-CN"/>
              <a:t> </a:t>
            </a:r>
            <a:r>
              <a:rPr lang="zh-CN" altLang="en-US"/>
              <a:t>efficient deep model for audio based</a:t>
            </a:r>
            <a:r>
              <a:rPr lang="en-US" altLang="zh-CN"/>
              <a:t> </a:t>
            </a:r>
            <a:r>
              <a:rPr lang="zh-CN" altLang="en-US"/>
              <a:t>depression classification,” in Proc.</a:t>
            </a:r>
            <a:r>
              <a:rPr lang="en-US" altLang="zh-CN"/>
              <a:t> </a:t>
            </a:r>
            <a:r>
              <a:rPr lang="zh-CN" altLang="en-US"/>
              <a:t>AVEC, Amsterdam, October 2016, pp. 35–42.</a:t>
            </a:r>
            <a:endParaRPr lang="zh-CN" altLang="en-US"/>
          </a:p>
        </p:txBody>
      </p:sp>
      <p:sp>
        <p:nvSpPr>
          <p:cNvPr id="8" name="文本框 7"/>
          <p:cNvSpPr txBox="1"/>
          <p:nvPr/>
        </p:nvSpPr>
        <p:spPr>
          <a:xfrm>
            <a:off x="7223760" y="2143760"/>
            <a:ext cx="3753485" cy="3138170"/>
          </a:xfrm>
          <a:prstGeom prst="rect">
            <a:avLst/>
          </a:prstGeom>
          <a:noFill/>
        </p:spPr>
        <p:txBody>
          <a:bodyPr wrap="square" rtlCol="0">
            <a:spAutoFit/>
          </a:bodyPr>
          <a:p>
            <a:r>
              <a:rPr lang="zh-CN" altLang="en-US"/>
              <a:t>D </a:t>
            </a:r>
            <a:r>
              <a:rPr lang="en-US" altLang="zh-CN"/>
              <a:t>: </a:t>
            </a:r>
            <a:r>
              <a:rPr lang="zh-CN" altLang="en-US"/>
              <a:t>depth (number of feature channels)</a:t>
            </a:r>
            <a:endParaRPr lang="zh-CN" altLang="en-US"/>
          </a:p>
          <a:p>
            <a:r>
              <a:rPr lang="zh-CN" altLang="en-US"/>
              <a:t>L</a:t>
            </a:r>
            <a:r>
              <a:rPr lang="en-US" altLang="zh-CN"/>
              <a:t> : </a:t>
            </a:r>
            <a:r>
              <a:rPr lang="zh-CN" altLang="en-US"/>
              <a:t>length</a:t>
            </a:r>
            <a:endParaRPr lang="zh-CN" altLang="en-US"/>
          </a:p>
          <a:p>
            <a:r>
              <a:rPr lang="zh-CN" altLang="en-US"/>
              <a:t>K </a:t>
            </a:r>
            <a:r>
              <a:rPr lang="en-US" altLang="zh-CN"/>
              <a:t>:</a:t>
            </a:r>
            <a:r>
              <a:rPr lang="zh-CN" altLang="en-US"/>
              <a:t> kernel size</a:t>
            </a:r>
            <a:endParaRPr lang="zh-CN" altLang="en-US"/>
          </a:p>
          <a:p>
            <a:r>
              <a:rPr lang="zh-CN" altLang="en-US"/>
              <a:t>S </a:t>
            </a:r>
            <a:r>
              <a:rPr lang="en-US" altLang="zh-CN"/>
              <a:t>:</a:t>
            </a:r>
            <a:r>
              <a:rPr lang="zh-CN" altLang="en-US"/>
              <a:t> stride length</a:t>
            </a:r>
            <a:endParaRPr lang="zh-CN" altLang="en-US"/>
          </a:p>
          <a:p>
            <a:r>
              <a:rPr lang="zh-CN" altLang="en-US"/>
              <a:t>P </a:t>
            </a:r>
            <a:r>
              <a:rPr lang="en-US" altLang="zh-CN"/>
              <a:t>: </a:t>
            </a:r>
            <a:r>
              <a:rPr lang="zh-CN" altLang="en-US"/>
              <a:t>zero padding</a:t>
            </a:r>
            <a:endParaRPr lang="zh-CN" altLang="en-US"/>
          </a:p>
          <a:p>
            <a:r>
              <a:rPr lang="zh-CN" altLang="en-US"/>
              <a:t>(a) shows the DepAudioNet</a:t>
            </a:r>
            <a:r>
              <a:rPr lang="en-US" altLang="zh-CN"/>
              <a:t> </a:t>
            </a:r>
            <a:r>
              <a:rPr lang="zh-CN" altLang="en-US"/>
              <a:t>architecture (after [</a:t>
            </a:r>
            <a:r>
              <a:rPr lang="en-US" altLang="zh-CN"/>
              <a:t>2</a:t>
            </a:r>
            <a:r>
              <a:rPr lang="zh-CN" altLang="en-US"/>
              <a:t>])</a:t>
            </a:r>
            <a:endParaRPr lang="zh-CN" altLang="en-US"/>
          </a:p>
          <a:p>
            <a:r>
              <a:rPr lang="zh-CN" altLang="en-US"/>
              <a:t>(b) shows raw audio</a:t>
            </a:r>
            <a:r>
              <a:rPr lang="en-US" altLang="zh-CN"/>
              <a:t> </a:t>
            </a:r>
            <a:r>
              <a:rPr lang="zh-CN" altLang="en-US"/>
              <a:t>model where the dotted red arrow shows an alternative network architecture</a:t>
            </a:r>
            <a:r>
              <a:rPr lang="en-US" altLang="zh-CN"/>
              <a:t> </a:t>
            </a:r>
            <a:r>
              <a:rPr lang="zh-CN" altLang="en-US"/>
              <a:t>with an additional convolutional filter.</a:t>
            </a:r>
            <a:endParaRPr lang="zh-CN" altLang="en-US"/>
          </a:p>
        </p:txBody>
      </p:sp>
      <p:sp>
        <p:nvSpPr>
          <p:cNvPr id="9" name="文本框 8"/>
          <p:cNvSpPr txBox="1"/>
          <p:nvPr/>
        </p:nvSpPr>
        <p:spPr>
          <a:xfrm>
            <a:off x="2182495" y="5016500"/>
            <a:ext cx="2651125" cy="368300"/>
          </a:xfrm>
          <a:prstGeom prst="rect">
            <a:avLst/>
          </a:prstGeom>
          <a:noFill/>
        </p:spPr>
        <p:txBody>
          <a:bodyPr wrap="square" rtlCol="0">
            <a:spAutoFit/>
          </a:bodyPr>
          <a:p>
            <a:r>
              <a:rPr lang="zh-CN" altLang="en-US">
                <a:sym typeface="+mn-ea"/>
              </a:rPr>
              <a:t>Network architecture</a:t>
            </a:r>
            <a:r>
              <a:rPr lang="en-US" altLang="zh-CN">
                <a:sym typeface="+mn-ea"/>
              </a:rPr>
              <a:t>s</a:t>
            </a:r>
            <a:endParaRPr lang="en-US" altLang="zh-CN">
              <a:sym typeface="+mn-ea"/>
            </a:endParaRPr>
          </a:p>
        </p:txBody>
      </p:sp>
      <p:pic>
        <p:nvPicPr>
          <p:cNvPr id="10" name="图片 9"/>
          <p:cNvPicPr>
            <a:picLocks noChangeAspect="1"/>
          </p:cNvPicPr>
          <p:nvPr/>
        </p:nvPicPr>
        <p:blipFill>
          <a:blip r:embed="rId1"/>
          <a:stretch>
            <a:fillRect/>
          </a:stretch>
        </p:blipFill>
        <p:spPr>
          <a:xfrm>
            <a:off x="550545" y="1976120"/>
            <a:ext cx="6318250" cy="30403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6" name="表格 5"/>
          <p:cNvGraphicFramePr/>
          <p:nvPr>
            <p:custDataLst>
              <p:tags r:id="rId1"/>
            </p:custDataLst>
          </p:nvPr>
        </p:nvGraphicFramePr>
        <p:xfrm>
          <a:off x="1679575" y="1344930"/>
          <a:ext cx="5934075" cy="1691640"/>
        </p:xfrm>
        <a:graphic>
          <a:graphicData uri="http://schemas.openxmlformats.org/drawingml/2006/table">
            <a:tbl>
              <a:tblPr/>
              <a:tblGrid>
                <a:gridCol w="1005205"/>
                <a:gridCol w="999490"/>
                <a:gridCol w="1043305"/>
                <a:gridCol w="584200"/>
                <a:gridCol w="1156335"/>
                <a:gridCol w="1145540"/>
              </a:tblGrid>
              <a:tr h="281940">
                <a:tc>
                  <a:txBody>
                    <a:bodyPr/>
                    <a:p>
                      <a:pPr indent="0">
                        <a:buNone/>
                      </a:pPr>
                      <a:r>
                        <a:rPr lang="en-US" sz="900" b="0">
                          <a:solidFill>
                            <a:srgbClr val="000000"/>
                          </a:solidFill>
                          <a:latin typeface="宋体" panose="02010600030101010101" pitchFamily="2" charset="-122"/>
                        </a:rPr>
                        <a:t>Participant_ID</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PHQ8_Binary</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PHQ8_Score</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Gender</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PHQ8_NoInterest</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PHQ8_Depressed</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r h="281940">
                <a:tc>
                  <a:txBody>
                    <a:bodyPr/>
                    <a:p>
                      <a:pPr indent="0">
                        <a:buNone/>
                      </a:pPr>
                      <a:r>
                        <a:rPr lang="en-US" sz="900" b="0">
                          <a:solidFill>
                            <a:srgbClr val="000000"/>
                          </a:solidFill>
                          <a:latin typeface="宋体" panose="02010600030101010101" pitchFamily="2" charset="-122"/>
                        </a:rPr>
                        <a:t>303</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r h="281940">
                <a:tc>
                  <a:txBody>
                    <a:bodyPr/>
                    <a:p>
                      <a:pPr indent="0">
                        <a:buNone/>
                      </a:pPr>
                      <a:r>
                        <a:rPr lang="en-US" sz="900" b="0">
                          <a:solidFill>
                            <a:srgbClr val="000000"/>
                          </a:solidFill>
                          <a:latin typeface="宋体" panose="02010600030101010101" pitchFamily="2" charset="-122"/>
                        </a:rPr>
                        <a:t>304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r h="281940">
                <a:tc>
                  <a:txBody>
                    <a:bodyPr/>
                    <a:p>
                      <a:pPr indent="0">
                        <a:buNone/>
                      </a:pPr>
                      <a:r>
                        <a:rPr lang="en-US" sz="900" b="0">
                          <a:solidFill>
                            <a:srgbClr val="000000"/>
                          </a:solidFill>
                          <a:latin typeface="宋体" panose="02010600030101010101" pitchFamily="2" charset="-122"/>
                        </a:rPr>
                        <a:t>305</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7</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r h="281940">
                <a:tc>
                  <a:txBody>
                    <a:bodyPr/>
                    <a:p>
                      <a:pPr indent="0">
                        <a:buNone/>
                      </a:pPr>
                      <a:r>
                        <a:rPr lang="en-US" sz="900" b="0">
                          <a:solidFill>
                            <a:srgbClr val="000000"/>
                          </a:solidFill>
                          <a:latin typeface="宋体" panose="02010600030101010101" pitchFamily="2" charset="-122"/>
                        </a:rPr>
                        <a:t>310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r h="281940">
                <a:tc>
                  <a:txBody>
                    <a:bodyPr/>
                    <a:p>
                      <a:pPr indent="0">
                        <a:buNone/>
                      </a:pPr>
                      <a:r>
                        <a:rPr lang="en-US" sz="900" b="0">
                          <a:solidFill>
                            <a:srgbClr val="000000"/>
                          </a:solidFill>
                          <a:latin typeface="宋体" panose="02010600030101010101" pitchFamily="2" charset="-122"/>
                        </a:rPr>
                        <a:t>312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bl>
          </a:graphicData>
        </a:graphic>
      </p:graphicFrame>
      <p:graphicFrame>
        <p:nvGraphicFramePr>
          <p:cNvPr id="7" name="表格 6"/>
          <p:cNvGraphicFramePr/>
          <p:nvPr>
            <p:custDataLst>
              <p:tags r:id="rId2"/>
            </p:custDataLst>
          </p:nvPr>
        </p:nvGraphicFramePr>
        <p:xfrm>
          <a:off x="1663700" y="3093720"/>
          <a:ext cx="6357620" cy="1733550"/>
        </p:xfrm>
        <a:graphic>
          <a:graphicData uri="http://schemas.openxmlformats.org/drawingml/2006/table">
            <a:tbl>
              <a:tblPr/>
              <a:tblGrid>
                <a:gridCol w="971550"/>
                <a:gridCol w="1023620"/>
                <a:gridCol w="1034415"/>
                <a:gridCol w="988695"/>
                <a:gridCol w="1344295"/>
                <a:gridCol w="995045"/>
              </a:tblGrid>
              <a:tr h="288925">
                <a:tc>
                  <a:txBody>
                    <a:bodyPr/>
                    <a:p>
                      <a:pPr indent="0">
                        <a:buNone/>
                      </a:pPr>
                      <a:r>
                        <a:rPr lang="en-US" sz="900" b="0">
                          <a:solidFill>
                            <a:srgbClr val="000000"/>
                          </a:solidFill>
                          <a:latin typeface="宋体" panose="02010600030101010101" pitchFamily="2" charset="-122"/>
                        </a:rPr>
                        <a:t>PHQ8_Sleep</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PHQ8_Tired</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PHQ8_Appetite</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PHQ8_Failure</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PHQ8_Concentrating</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PHQ8_Moving</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88925">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88925">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88925">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88925">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88925">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
        <p:nvSpPr>
          <p:cNvPr id="8" name="文本框 7"/>
          <p:cNvSpPr txBox="1"/>
          <p:nvPr/>
        </p:nvSpPr>
        <p:spPr>
          <a:xfrm>
            <a:off x="1597025" y="787400"/>
            <a:ext cx="4394200" cy="398780"/>
          </a:xfrm>
          <a:prstGeom prst="rect">
            <a:avLst/>
          </a:prstGeom>
          <a:noFill/>
        </p:spPr>
        <p:txBody>
          <a:bodyPr wrap="square" rtlCol="0">
            <a:spAutoFit/>
          </a:bodyPr>
          <a:p>
            <a:r>
              <a:rPr lang="zh-CN" altLang="en-US"/>
              <a:t>train_split_</a:t>
            </a:r>
            <a:r>
              <a:rPr lang="zh-CN" altLang="en-US" sz="2000"/>
              <a:t>Depression</a:t>
            </a:r>
            <a:r>
              <a:rPr lang="zh-CN" altLang="en-US"/>
              <a:t>_AVEC2017.csv</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580390" y="742950"/>
            <a:ext cx="7044690" cy="829945"/>
          </a:xfrm>
          <a:prstGeom prst="rect">
            <a:avLst/>
          </a:prstGeom>
          <a:noFill/>
        </p:spPr>
        <p:txBody>
          <a:bodyPr wrap="square" rtlCol="0">
            <a:spAutoFit/>
          </a:bodyPr>
          <a:p>
            <a:r>
              <a:rPr lang="zh-CN" altLang="en-US" sz="2400"/>
              <a:t>Results of Proposed Raw Audio Model</a:t>
            </a:r>
            <a:r>
              <a:rPr lang="en-US" altLang="zh-CN" sz="2400"/>
              <a:t> &amp; DepAudioNet Reproduction</a:t>
            </a:r>
            <a:endParaRPr lang="en-US" altLang="zh-CN" sz="2400"/>
          </a:p>
        </p:txBody>
      </p:sp>
      <p:pic>
        <p:nvPicPr>
          <p:cNvPr id="4" name="图片 3"/>
          <p:cNvPicPr>
            <a:picLocks noChangeAspect="1"/>
          </p:cNvPicPr>
          <p:nvPr/>
        </p:nvPicPr>
        <p:blipFill>
          <a:blip r:embed="rId1"/>
          <a:stretch>
            <a:fillRect/>
          </a:stretch>
        </p:blipFill>
        <p:spPr>
          <a:xfrm>
            <a:off x="662940" y="2053590"/>
            <a:ext cx="6449060" cy="2391410"/>
          </a:xfrm>
          <a:prstGeom prst="rect">
            <a:avLst/>
          </a:prstGeom>
        </p:spPr>
      </p:pic>
      <p:sp>
        <p:nvSpPr>
          <p:cNvPr id="5" name="文本框 4"/>
          <p:cNvSpPr txBox="1"/>
          <p:nvPr/>
        </p:nvSpPr>
        <p:spPr>
          <a:xfrm>
            <a:off x="1012190" y="4377690"/>
            <a:ext cx="6412230" cy="583565"/>
          </a:xfrm>
          <a:prstGeom prst="rect">
            <a:avLst/>
          </a:prstGeom>
          <a:noFill/>
        </p:spPr>
        <p:txBody>
          <a:bodyPr wrap="square" rtlCol="0">
            <a:spAutoFit/>
          </a:bodyPr>
          <a:p>
            <a:r>
              <a:rPr lang="zh-CN" altLang="en-US" sz="1600"/>
              <a:t>REPORTED F1-SCORE RESULTS OF SEVERAL METHODS USING THE</a:t>
            </a:r>
            <a:r>
              <a:rPr lang="en-US" altLang="zh-CN" sz="1600"/>
              <a:t> </a:t>
            </a:r>
            <a:r>
              <a:rPr lang="zh-CN" altLang="en-US" sz="1600"/>
              <a:t>UNALTERED VALIDATION SET OF THE DAIC-WOZ DATASET.</a:t>
            </a:r>
            <a:endParaRPr lang="zh-CN" altLang="en-US" sz="1600"/>
          </a:p>
        </p:txBody>
      </p:sp>
      <p:sp>
        <p:nvSpPr>
          <p:cNvPr id="6" name="文本框 5"/>
          <p:cNvSpPr txBox="1"/>
          <p:nvPr/>
        </p:nvSpPr>
        <p:spPr>
          <a:xfrm>
            <a:off x="8013065" y="2411730"/>
            <a:ext cx="3731260" cy="1198880"/>
          </a:xfrm>
          <a:prstGeom prst="rect">
            <a:avLst/>
          </a:prstGeom>
          <a:noFill/>
        </p:spPr>
        <p:txBody>
          <a:bodyPr wrap="square" rtlCol="0">
            <a:spAutoFit/>
          </a:bodyPr>
          <a:p>
            <a:r>
              <a:rPr lang="zh-CN" altLang="en-US"/>
              <a:t> </a:t>
            </a:r>
            <a:r>
              <a:rPr lang="en-US" altLang="zh-CN"/>
              <a:t>:The rate of decay of the LR in epochs.</a:t>
            </a:r>
            <a:endParaRPr lang="en-US" altLang="zh-CN"/>
          </a:p>
          <a:p>
            <a:endParaRPr lang="en-US" altLang="zh-CN"/>
          </a:p>
          <a:p>
            <a:r>
              <a:rPr lang="en-US" altLang="zh-CN"/>
              <a:t>:The number of convolutional filters</a:t>
            </a:r>
            <a:endParaRPr lang="zh-CN" altLang="en-US"/>
          </a:p>
          <a:p>
            <a:endParaRPr lang="zh-CN" altLang="en-US"/>
          </a:p>
        </p:txBody>
      </p:sp>
      <p:pic>
        <p:nvPicPr>
          <p:cNvPr id="7" name="图片 6"/>
          <p:cNvPicPr>
            <a:picLocks noChangeAspect="1"/>
          </p:cNvPicPr>
          <p:nvPr/>
        </p:nvPicPr>
        <p:blipFill>
          <a:blip r:embed="rId2"/>
          <a:stretch>
            <a:fillRect/>
          </a:stretch>
        </p:blipFill>
        <p:spPr>
          <a:xfrm>
            <a:off x="7999095" y="2531110"/>
            <a:ext cx="139700" cy="171450"/>
          </a:xfrm>
          <a:prstGeom prst="rect">
            <a:avLst/>
          </a:prstGeom>
        </p:spPr>
      </p:pic>
      <p:pic>
        <p:nvPicPr>
          <p:cNvPr id="9" name="图片 8"/>
          <p:cNvPicPr>
            <a:picLocks noChangeAspect="1"/>
          </p:cNvPicPr>
          <p:nvPr/>
        </p:nvPicPr>
        <p:blipFill>
          <a:blip r:embed="rId3"/>
          <a:stretch>
            <a:fillRect/>
          </a:stretch>
        </p:blipFill>
        <p:spPr>
          <a:xfrm>
            <a:off x="7924800" y="3091180"/>
            <a:ext cx="177800" cy="1714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580390" y="549910"/>
            <a:ext cx="5347335" cy="460375"/>
          </a:xfrm>
          <a:prstGeom prst="rect">
            <a:avLst/>
          </a:prstGeom>
          <a:noFill/>
        </p:spPr>
        <p:txBody>
          <a:bodyPr wrap="square" rtlCol="0">
            <a:spAutoFit/>
          </a:bodyPr>
          <a:p>
            <a:r>
              <a:rPr lang="zh-CN" altLang="en-US" sz="2400"/>
              <a:t>Results of Gender Balance</a:t>
            </a:r>
            <a:endParaRPr lang="zh-CN" altLang="en-US" sz="2400"/>
          </a:p>
        </p:txBody>
      </p:sp>
      <p:pic>
        <p:nvPicPr>
          <p:cNvPr id="4" name="图片 3"/>
          <p:cNvPicPr>
            <a:picLocks noChangeAspect="1"/>
          </p:cNvPicPr>
          <p:nvPr/>
        </p:nvPicPr>
        <p:blipFill>
          <a:blip r:embed="rId1"/>
          <a:stretch>
            <a:fillRect/>
          </a:stretch>
        </p:blipFill>
        <p:spPr>
          <a:xfrm>
            <a:off x="799465" y="1623695"/>
            <a:ext cx="10369550" cy="3073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1146175" y="1391285"/>
            <a:ext cx="6561455" cy="3138170"/>
          </a:xfrm>
          <a:prstGeom prst="rect">
            <a:avLst/>
          </a:prstGeom>
          <a:noFill/>
        </p:spPr>
        <p:txBody>
          <a:bodyPr wrap="square" rtlCol="0">
            <a:spAutoFit/>
          </a:bodyPr>
          <a:p>
            <a:r>
              <a:rPr lang="zh-CN" altLang="en-US"/>
              <a:t>Key Findings:</a:t>
            </a:r>
            <a:endParaRPr lang="zh-CN" altLang="en-US"/>
          </a:p>
          <a:p>
            <a:endParaRPr lang="zh-CN" altLang="en-US"/>
          </a:p>
          <a:p>
            <a:pPr marL="285750" indent="-285750">
              <a:buFont typeface="Arial" panose="020B0604020202020204" pitchFamily="34" charset="0"/>
              <a:buChar char="•"/>
            </a:pPr>
            <a:r>
              <a:rPr lang="zh-CN" altLang="en-US"/>
              <a:t>The DAIC-WOZ dataset exhibits gender bias, which can lead to overreporting of performance in depression detection models.</a:t>
            </a:r>
            <a:endParaRPr lang="zh-CN" altLang="en-US"/>
          </a:p>
          <a:p>
            <a:pPr marL="285750" indent="-285750">
              <a:buFont typeface="Arial" panose="020B0604020202020204" pitchFamily="34" charset="0"/>
              <a:buChar char="•"/>
            </a:pPr>
            <a:r>
              <a:rPr lang="zh-CN" altLang="en-US"/>
              <a:t>Data re-distribution techniques, such as gender balancing, help mitigate gender bias and improve model fairness.</a:t>
            </a:r>
            <a:endParaRPr lang="zh-CN" altLang="en-US"/>
          </a:p>
          <a:p>
            <a:endParaRPr lang="zh-CN" altLang="en-US"/>
          </a:p>
          <a:p>
            <a:pPr marL="285750" indent="-285750">
              <a:buFont typeface="Arial" panose="020B0604020202020204" pitchFamily="34" charset="0"/>
              <a:buChar char="•"/>
            </a:pPr>
            <a:r>
              <a:rPr lang="zh-CN" altLang="en-US"/>
              <a:t>Raw audio input shows greater robustness to gender bias compared to </a:t>
            </a:r>
            <a:r>
              <a:rPr lang="zh-CN" altLang="en-US" b="1"/>
              <a:t>mel-spectrogram features</a:t>
            </a:r>
            <a:r>
              <a:rPr lang="zh-CN" altLang="en-US"/>
              <a:t>, leading to more accurate depression detection.</a:t>
            </a:r>
            <a:endParaRPr lang="zh-CN" altLang="en-US"/>
          </a:p>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6568440" cy="1198880"/>
          </a:xfrm>
          <a:prstGeom prst="rect">
            <a:avLst/>
          </a:prstGeom>
          <a:noFill/>
        </p:spPr>
        <p:txBody>
          <a:bodyPr wrap="square" rtlCol="0">
            <a:spAutoFit/>
          </a:bodyPr>
          <a:p>
            <a:r>
              <a:rPr lang="en-US" altLang="zh-CN"/>
              <a:t>Literature reviewing and organizing.</a:t>
            </a:r>
            <a:endParaRPr lang="en-US" altLang="zh-CN"/>
          </a:p>
          <a:p>
            <a:endParaRPr lang="en-US" altLang="zh-CN"/>
          </a:p>
          <a:p>
            <a:r>
              <a:rPr lang="en-US" altLang="zh-CN"/>
              <a:t>Discuss with Xiangyu and Yuxin about audio feature extraction</a:t>
            </a:r>
            <a:endParaRPr lang="en-US" altLang="zh-CN"/>
          </a:p>
          <a:p>
            <a:r>
              <a:rPr lang="en-US" altLang="zh-CN"/>
              <a:t>Try Xiangyu’s code using Matlab.</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presentation:~18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Mar 27</a:t>
            </a:r>
            <a:endParaRPr lang="en-US" altLang="zh-CN"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70940" y="1004570"/>
            <a:ext cx="6096000" cy="922020"/>
          </a:xfrm>
          <a:prstGeom prst="rect">
            <a:avLst/>
          </a:prstGeom>
          <a:noFill/>
        </p:spPr>
        <p:txBody>
          <a:bodyPr wrap="square" rtlCol="0" anchor="t">
            <a:spAutoFit/>
          </a:bodyPr>
          <a:p>
            <a:r>
              <a:rPr lang="zh-CN" altLang="en-US"/>
              <a:t>He, L., Niu, M., Tiwari, P., Marttinen, P., Su, R., Jiang, J., ... &amp; Dang, W. (2022). Deep learning for depression recognition with audiovisual cues: A review. Information Fusion, 80, 56-86.</a:t>
            </a:r>
            <a:endParaRPr lang="zh-CN" altLang="en-US"/>
          </a:p>
        </p:txBody>
      </p:sp>
      <p:sp>
        <p:nvSpPr>
          <p:cNvPr id="5" name="文本框 4"/>
          <p:cNvSpPr txBox="1"/>
          <p:nvPr/>
        </p:nvSpPr>
        <p:spPr>
          <a:xfrm>
            <a:off x="1310005" y="2338070"/>
            <a:ext cx="6330950" cy="3415030"/>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This paper introduce</a:t>
            </a:r>
            <a:r>
              <a:rPr lang="en-US" altLang="zh-CN">
                <a:sym typeface="+mn-ea"/>
              </a:rPr>
              <a:t>s</a:t>
            </a:r>
            <a:r>
              <a:rPr lang="zh-CN" altLang="en-US">
                <a:sym typeface="+mn-ea"/>
              </a:rPr>
              <a:t> the databases and describe objective markers</a:t>
            </a:r>
            <a:r>
              <a:rPr lang="en-US" altLang="zh-CN">
                <a:sym typeface="+mn-ea"/>
              </a:rPr>
              <a:t> </a:t>
            </a:r>
            <a:r>
              <a:rPr lang="zh-CN" altLang="en-US">
                <a:sym typeface="+mn-ea"/>
              </a:rPr>
              <a:t>for automatic depression estimation</a:t>
            </a:r>
            <a:r>
              <a:rPr lang="en-US" altLang="zh-CN">
                <a:sym typeface="+mn-ea"/>
              </a:rPr>
              <a:t> (ADE)</a:t>
            </a:r>
            <a:r>
              <a:rPr lang="zh-CN" altLang="en-US">
                <a:sym typeface="+mn-ea"/>
              </a:rPr>
              <a:t>.</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en-US" altLang="zh-CN">
                <a:sym typeface="+mn-ea"/>
              </a:rPr>
              <a:t>It </a:t>
            </a:r>
            <a:r>
              <a:rPr lang="zh-CN" altLang="en-US">
                <a:sym typeface="+mn-ea"/>
              </a:rPr>
              <a:t>review</a:t>
            </a:r>
            <a:r>
              <a:rPr lang="en-US" altLang="zh-CN">
                <a:sym typeface="+mn-ea"/>
              </a:rPr>
              <a:t>s</a:t>
            </a:r>
            <a:r>
              <a:rPr lang="zh-CN" altLang="en-US">
                <a:sym typeface="+mn-ea"/>
              </a:rPr>
              <a:t> 114 studies for ADE from audio and visual</a:t>
            </a:r>
            <a:r>
              <a:rPr lang="en-US" altLang="zh-CN">
                <a:sym typeface="+mn-ea"/>
              </a:rPr>
              <a:t> </a:t>
            </a:r>
            <a:r>
              <a:rPr lang="zh-CN" altLang="en-US">
                <a:sym typeface="+mn-ea"/>
              </a:rPr>
              <a:t>cues, and select</a:t>
            </a:r>
            <a:r>
              <a:rPr lang="en-US" altLang="zh-CN">
                <a:sym typeface="+mn-ea"/>
              </a:rPr>
              <a:t>s</a:t>
            </a:r>
            <a:r>
              <a:rPr lang="zh-CN" altLang="en-US">
                <a:sym typeface="+mn-ea"/>
              </a:rPr>
              <a:t> 78 studies that adopt DL methods for ADE, and</a:t>
            </a:r>
            <a:r>
              <a:rPr lang="en-US" altLang="zh-CN">
                <a:sym typeface="+mn-ea"/>
              </a:rPr>
              <a:t> </a:t>
            </a:r>
            <a:r>
              <a:rPr lang="zh-CN" altLang="en-US">
                <a:sym typeface="+mn-ea"/>
              </a:rPr>
              <a:t>classif</a:t>
            </a:r>
            <a:r>
              <a:rPr lang="en-US" altLang="zh-CN">
                <a:sym typeface="+mn-ea"/>
              </a:rPr>
              <a:t>ies</a:t>
            </a:r>
            <a:r>
              <a:rPr lang="zh-CN" altLang="en-US">
                <a:sym typeface="+mn-ea"/>
              </a:rPr>
              <a:t> them into (1) deep ADE networks for audio modality;</a:t>
            </a:r>
            <a:r>
              <a:rPr lang="en-US" altLang="zh-CN">
                <a:sym typeface="+mn-ea"/>
              </a:rPr>
              <a:t> </a:t>
            </a:r>
            <a:r>
              <a:rPr lang="zh-CN" altLang="en-US">
                <a:sym typeface="+mn-ea"/>
              </a:rPr>
              <a:t>(</a:t>
            </a:r>
            <a:r>
              <a:rPr lang="zh-CN" altLang="en-US">
                <a:sym typeface="+mn-ea"/>
              </a:rPr>
              <a:t>2) deep ADE networks for video modality (spatial feature ex_x0002_traction, temporal feature extraction); (3) deep ADE networks</a:t>
            </a:r>
            <a:r>
              <a:rPr lang="en-US" altLang="zh-CN">
                <a:sym typeface="+mn-ea"/>
              </a:rPr>
              <a:t> </a:t>
            </a:r>
            <a:r>
              <a:rPr lang="zh-CN" altLang="en-US">
                <a:sym typeface="+mn-ea"/>
              </a:rPr>
              <a:t>for audiovisual cues.</a:t>
            </a:r>
            <a:endParaRPr lang="zh-CN" altLang="en-US">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Lastly, this paper dis</a:t>
            </a:r>
            <a:r>
              <a:rPr lang="zh-CN" altLang="en-US"/>
              <a:t>cuss</a:t>
            </a:r>
            <a:r>
              <a:rPr lang="en-US" altLang="zh-CN"/>
              <a:t>es</a:t>
            </a:r>
            <a:r>
              <a:rPr lang="zh-CN" altLang="en-US"/>
              <a:t> challenges and promising</a:t>
            </a:r>
            <a:r>
              <a:rPr lang="en-US" altLang="zh-CN"/>
              <a:t> </a:t>
            </a:r>
            <a:r>
              <a:rPr lang="zh-CN" altLang="en-US"/>
              <a:t>directions related to the automatic diagnoses of depression using DL.</a:t>
            </a:r>
            <a:endParaRPr lang="zh-CN" altLang="en-US"/>
          </a:p>
        </p:txBody>
      </p:sp>
      <p:sp>
        <p:nvSpPr>
          <p:cNvPr id="3" name="文本框 2"/>
          <p:cNvSpPr txBox="1"/>
          <p:nvPr/>
        </p:nvSpPr>
        <p:spPr>
          <a:xfrm>
            <a:off x="8266430" y="1104900"/>
            <a:ext cx="1936115" cy="368300"/>
          </a:xfrm>
          <a:prstGeom prst="rect">
            <a:avLst/>
          </a:prstGeom>
          <a:noFill/>
        </p:spPr>
        <p:txBody>
          <a:bodyPr wrap="square" rtlCol="0">
            <a:spAutoFit/>
          </a:bodyPr>
          <a:p>
            <a:r>
              <a:rPr lang="en-US" altLang="zh-CN"/>
              <a:t>cite: 100</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27050" y="273050"/>
            <a:ext cx="6238875" cy="6192520"/>
          </a:xfrm>
          <a:prstGeom prst="rect">
            <a:avLst/>
          </a:prstGeom>
        </p:spPr>
      </p:pic>
      <p:sp>
        <p:nvSpPr>
          <p:cNvPr id="4" name="文本框 3"/>
          <p:cNvSpPr txBox="1"/>
          <p:nvPr/>
        </p:nvSpPr>
        <p:spPr>
          <a:xfrm>
            <a:off x="6680200" y="1235075"/>
            <a:ext cx="2822575" cy="368300"/>
          </a:xfrm>
          <a:prstGeom prst="rect">
            <a:avLst/>
          </a:prstGeom>
          <a:noFill/>
        </p:spPr>
        <p:txBody>
          <a:bodyPr wrap="square" rtlCol="0">
            <a:spAutoFit/>
          </a:bodyPr>
          <a:p>
            <a:r>
              <a:rPr lang="en-US" altLang="zh-CN"/>
              <a:t>A</a:t>
            </a:r>
            <a:r>
              <a:rPr lang="zh-CN" altLang="en-US"/>
              <a:t>udio or video </a:t>
            </a:r>
            <a:r>
              <a:rPr lang="en-US" altLang="zh-CN"/>
              <a:t>data </a:t>
            </a:r>
            <a:r>
              <a:rPr lang="zh-CN" altLang="en-US"/>
              <a:t>alone</a:t>
            </a:r>
            <a:endParaRPr lang="zh-CN" altLang="en-US"/>
          </a:p>
        </p:txBody>
      </p:sp>
      <p:sp>
        <p:nvSpPr>
          <p:cNvPr id="5" name="文本框 4"/>
          <p:cNvSpPr txBox="1"/>
          <p:nvPr/>
        </p:nvSpPr>
        <p:spPr>
          <a:xfrm>
            <a:off x="6680200" y="2978150"/>
            <a:ext cx="3284220" cy="368300"/>
          </a:xfrm>
          <a:prstGeom prst="rect">
            <a:avLst/>
          </a:prstGeom>
          <a:noFill/>
        </p:spPr>
        <p:txBody>
          <a:bodyPr wrap="square" rtlCol="0">
            <a:spAutoFit/>
          </a:bodyPr>
          <a:p>
            <a:r>
              <a:rPr lang="en-US" altLang="zh-CN"/>
              <a:t>M</a:t>
            </a:r>
            <a:r>
              <a:rPr lang="zh-CN" altLang="en-US"/>
              <a:t>ultiple types of data</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424180" y="281940"/>
            <a:ext cx="7313295" cy="829945"/>
          </a:xfrm>
          <a:prstGeom prst="rect">
            <a:avLst/>
          </a:prstGeom>
          <a:noFill/>
        </p:spPr>
        <p:txBody>
          <a:bodyPr wrap="square" rtlCol="0">
            <a:spAutoFit/>
          </a:bodyPr>
          <a:p>
            <a:r>
              <a:rPr lang="zh-CN" altLang="en-US" sz="2400"/>
              <a:t>Summary of the Audiovisual databases which have been adopted in the reviewed works for the last 20 years</a:t>
            </a:r>
            <a:endParaRPr lang="zh-CN" altLang="en-US" sz="2400"/>
          </a:p>
        </p:txBody>
      </p:sp>
      <p:pic>
        <p:nvPicPr>
          <p:cNvPr id="4" name="图片 3"/>
          <p:cNvPicPr>
            <a:picLocks noChangeAspect="1"/>
          </p:cNvPicPr>
          <p:nvPr/>
        </p:nvPicPr>
        <p:blipFill>
          <a:blip r:embed="rId1"/>
          <a:stretch>
            <a:fillRect/>
          </a:stretch>
        </p:blipFill>
        <p:spPr>
          <a:xfrm>
            <a:off x="772160" y="1339850"/>
            <a:ext cx="9345295" cy="5016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84885" y="1251585"/>
            <a:ext cx="6951980" cy="4638675"/>
          </a:xfrm>
          <a:prstGeom prst="rect">
            <a:avLst/>
          </a:prstGeom>
          <a:noFill/>
        </p:spPr>
        <p:txBody>
          <a:bodyPr wrap="square" rtlCol="0" anchor="t">
            <a:noAutofit/>
          </a:bodyPr>
          <a:p>
            <a:pPr marL="285750" indent="-285750">
              <a:buFont typeface="Arial" panose="020B0604020202020204" pitchFamily="34" charset="0"/>
              <a:buChar char="•"/>
            </a:pPr>
            <a:r>
              <a:rPr lang="en-US" altLang="zh-CN"/>
              <a:t>A</a:t>
            </a:r>
            <a:r>
              <a:rPr lang="zh-CN" altLang="en-US"/>
              <a:t> two-stage literature</a:t>
            </a:r>
            <a:r>
              <a:rPr lang="en-US" altLang="zh-CN"/>
              <a:t> </a:t>
            </a:r>
            <a:r>
              <a:rPr lang="zh-CN" altLang="en-US"/>
              <a:t>search (IEEE Xplore, Springer Link, Web of Science, and ACM Digital</a:t>
            </a:r>
            <a:r>
              <a:rPr lang="en-US" altLang="zh-CN"/>
              <a:t> </a:t>
            </a:r>
            <a:r>
              <a:rPr lang="zh-CN" altLang="en-US"/>
              <a:t>Library) since 2013.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Stage 1 of our search yielded 480 studies. </a:t>
            </a:r>
            <a:endParaRPr lang="zh-CN" altLang="en-US"/>
          </a:p>
          <a:p>
            <a:pPr marL="285750" indent="-285750">
              <a:buFont typeface="Arial" panose="020B0604020202020204" pitchFamily="34" charset="0"/>
              <a:buChar char="•"/>
            </a:pPr>
            <a:r>
              <a:rPr lang="zh-CN" altLang="en-US"/>
              <a:t>In stage</a:t>
            </a:r>
            <a:r>
              <a:rPr lang="en-US" altLang="zh-CN"/>
              <a:t> </a:t>
            </a:r>
            <a:r>
              <a:rPr lang="zh-CN" altLang="en-US"/>
              <a:t>2, we restricted the search to studies that adopted audio and visual</a:t>
            </a:r>
            <a:r>
              <a:rPr lang="en-US" altLang="zh-CN"/>
              <a:t> </a:t>
            </a:r>
            <a:r>
              <a:rPr lang="zh-CN" altLang="en-US"/>
              <a:t>cues for depression recognition. After that, we manually sorted the</a:t>
            </a:r>
            <a:r>
              <a:rPr lang="en-US" altLang="zh-CN"/>
              <a:t> </a:t>
            </a:r>
            <a:r>
              <a:rPr lang="zh-CN" altLang="en-US"/>
              <a:t>studies by </a:t>
            </a:r>
            <a:r>
              <a:rPr lang="zh-CN" altLang="en-US" b="1"/>
              <a:t>shallow and DL methods</a:t>
            </a:r>
            <a:r>
              <a:rPr lang="zh-CN" altLang="en-US"/>
              <a:t>, and obtained 114 studies related</a:t>
            </a:r>
            <a:r>
              <a:rPr lang="en-US" altLang="zh-CN"/>
              <a:t> </a:t>
            </a:r>
            <a:r>
              <a:rPr lang="zh-CN" altLang="en-US"/>
              <a:t>to depression.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Then we focused on the 78 studies considered in the</a:t>
            </a:r>
            <a:r>
              <a:rPr lang="en-US" altLang="zh-CN"/>
              <a:t> </a:t>
            </a:r>
            <a:r>
              <a:rPr lang="zh-CN" altLang="en-US"/>
              <a:t>present review that adopt DL for ADE. These selected studies are, for</a:t>
            </a:r>
            <a:r>
              <a:rPr lang="en-US" altLang="zh-CN"/>
              <a:t> </a:t>
            </a:r>
            <a:r>
              <a:rPr lang="zh-CN" altLang="en-US"/>
              <a:t>the purposes of this review, further classified by the modality (audio</a:t>
            </a:r>
            <a:r>
              <a:rPr lang="en-US" altLang="zh-CN"/>
              <a:t> </a:t>
            </a:r>
            <a:r>
              <a:rPr lang="zh-CN" altLang="en-US"/>
              <a:t>and video) based on DL for ADE in the following section.</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438785" y="438150"/>
            <a:ext cx="7031355" cy="829945"/>
          </a:xfrm>
          <a:prstGeom prst="rect">
            <a:avLst/>
          </a:prstGeom>
          <a:noFill/>
        </p:spPr>
        <p:txBody>
          <a:bodyPr wrap="square" rtlCol="0">
            <a:spAutoFit/>
          </a:bodyPr>
          <a:p>
            <a:r>
              <a:rPr lang="en-US" altLang="zh-CN" sz="2400"/>
              <a:t>S</a:t>
            </a:r>
            <a:r>
              <a:rPr lang="zh-CN" altLang="en-US" sz="2400"/>
              <a:t>tudies that adopted audio and visual</a:t>
            </a:r>
            <a:endParaRPr lang="zh-CN" altLang="en-US" sz="2400"/>
          </a:p>
          <a:p>
            <a:r>
              <a:rPr lang="zh-CN" altLang="en-US" sz="2400"/>
              <a:t>cues for depression recognition.</a:t>
            </a:r>
            <a:endParaRPr lang="zh-CN" altLang="en-US" sz="2400"/>
          </a:p>
        </p:txBody>
      </p:sp>
      <p:pic>
        <p:nvPicPr>
          <p:cNvPr id="4" name="图片 3"/>
          <p:cNvPicPr>
            <a:picLocks noChangeAspect="1"/>
          </p:cNvPicPr>
          <p:nvPr/>
        </p:nvPicPr>
        <p:blipFill>
          <a:blip r:embed="rId1"/>
          <a:stretch>
            <a:fillRect/>
          </a:stretch>
        </p:blipFill>
        <p:spPr>
          <a:xfrm>
            <a:off x="438785" y="1654810"/>
            <a:ext cx="6844030" cy="3928110"/>
          </a:xfrm>
          <a:prstGeom prst="rect">
            <a:avLst/>
          </a:prstGeom>
        </p:spPr>
      </p:pic>
      <p:sp>
        <p:nvSpPr>
          <p:cNvPr id="5" name="文本框 4"/>
          <p:cNvSpPr txBox="1"/>
          <p:nvPr/>
        </p:nvSpPr>
        <p:spPr>
          <a:xfrm>
            <a:off x="8392795" y="1964690"/>
            <a:ext cx="2845435" cy="706755"/>
          </a:xfrm>
          <a:prstGeom prst="rect">
            <a:avLst/>
          </a:prstGeom>
          <a:noFill/>
        </p:spPr>
        <p:txBody>
          <a:bodyPr wrap="square" rtlCol="0">
            <a:spAutoFit/>
          </a:bodyPr>
          <a:p>
            <a:r>
              <a:rPr lang="en-US" altLang="zh-CN" sz="2000"/>
              <a:t>DL for Automatic Depression Detection: 78</a:t>
            </a:r>
            <a:endParaRPr lang="en-US" altLang="zh-CN" sz="2000"/>
          </a:p>
        </p:txBody>
      </p:sp>
      <p:sp>
        <p:nvSpPr>
          <p:cNvPr id="7" name="文本框 6"/>
          <p:cNvSpPr txBox="1"/>
          <p:nvPr/>
        </p:nvSpPr>
        <p:spPr>
          <a:xfrm>
            <a:off x="8392795" y="2962910"/>
            <a:ext cx="3135630" cy="706755"/>
          </a:xfrm>
          <a:prstGeom prst="rect">
            <a:avLst/>
          </a:prstGeom>
          <a:noFill/>
        </p:spPr>
        <p:txBody>
          <a:bodyPr wrap="square" rtlCol="0">
            <a:spAutoFit/>
          </a:bodyPr>
          <a:p>
            <a:r>
              <a:rPr lang="zh-CN" altLang="en-US" sz="2000"/>
              <a:t>24 were published on audio modality</a:t>
            </a:r>
            <a:endParaRPr lang="zh-CN"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
        <p:nvSpPr>
          <p:cNvPr id="8" name="文本框 7"/>
          <p:cNvSpPr txBox="1"/>
          <p:nvPr/>
        </p:nvSpPr>
        <p:spPr>
          <a:xfrm>
            <a:off x="1597025" y="787400"/>
            <a:ext cx="4394200" cy="368300"/>
          </a:xfrm>
          <a:prstGeom prst="rect">
            <a:avLst/>
          </a:prstGeom>
          <a:noFill/>
        </p:spPr>
        <p:txBody>
          <a:bodyPr wrap="square" rtlCol="0">
            <a:spAutoFit/>
          </a:bodyPr>
          <a:p>
            <a:r>
              <a:rPr lang="zh-CN" altLang="en-US"/>
              <a:t>test_split_Depression_AVEC2017.csv</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1597025" y="1209675"/>
            <a:ext cx="5106035" cy="1994535"/>
          </a:xfrm>
          <a:prstGeom prst="rect">
            <a:avLst/>
          </a:prstGeom>
        </p:spPr>
      </p:pic>
      <p:sp>
        <p:nvSpPr>
          <p:cNvPr id="3" name="文本框 2"/>
          <p:cNvSpPr txBox="1"/>
          <p:nvPr>
            <p:custDataLst>
              <p:tags r:id="rId3"/>
            </p:custDataLst>
          </p:nvPr>
        </p:nvSpPr>
        <p:spPr>
          <a:xfrm>
            <a:off x="1597025" y="3695700"/>
            <a:ext cx="4394200" cy="368300"/>
          </a:xfrm>
          <a:prstGeom prst="rect">
            <a:avLst/>
          </a:prstGeom>
          <a:noFill/>
        </p:spPr>
        <p:txBody>
          <a:bodyPr wrap="square" rtlCol="0">
            <a:spAutoFit/>
          </a:bodyPr>
          <a:p>
            <a:r>
              <a:rPr lang="en-US" altLang="zh-CN"/>
              <a:t>dev</a:t>
            </a:r>
            <a:r>
              <a:rPr lang="zh-CN" altLang="en-US"/>
              <a:t>_split_Depression_AVEC2017.csv</a:t>
            </a:r>
            <a:endParaRPr lang="zh-CN" altLang="en-US"/>
          </a:p>
        </p:txBody>
      </p:sp>
      <p:pic>
        <p:nvPicPr>
          <p:cNvPr id="4" name="图片 3"/>
          <p:cNvPicPr>
            <a:picLocks noChangeAspect="1"/>
          </p:cNvPicPr>
          <p:nvPr>
            <p:custDataLst>
              <p:tags r:id="rId4"/>
            </p:custDataLst>
          </p:nvPr>
        </p:nvPicPr>
        <p:blipFill>
          <a:blip r:embed="rId5"/>
          <a:stretch>
            <a:fillRect/>
          </a:stretch>
        </p:blipFill>
        <p:spPr>
          <a:xfrm>
            <a:off x="1508125" y="4371975"/>
            <a:ext cx="9315450" cy="10858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94995" y="1649730"/>
            <a:ext cx="10967720" cy="2851150"/>
          </a:xfrm>
          <a:prstGeom prst="rect">
            <a:avLst/>
          </a:prstGeom>
        </p:spPr>
      </p:pic>
      <p:sp>
        <p:nvSpPr>
          <p:cNvPr id="4" name="文本框 3"/>
          <p:cNvSpPr txBox="1"/>
          <p:nvPr/>
        </p:nvSpPr>
        <p:spPr>
          <a:xfrm>
            <a:off x="594995" y="430530"/>
            <a:ext cx="6151880" cy="829945"/>
          </a:xfrm>
          <a:prstGeom prst="rect">
            <a:avLst/>
          </a:prstGeom>
          <a:noFill/>
        </p:spPr>
        <p:txBody>
          <a:bodyPr wrap="square" rtlCol="0">
            <a:spAutoFit/>
          </a:bodyPr>
          <a:p>
            <a:r>
              <a:rPr lang="zh-CN" altLang="en-US" sz="2400"/>
              <a:t>Summary of the performance of reviewed approaches</a:t>
            </a:r>
            <a:r>
              <a:rPr lang="en-US" altLang="zh-CN" sz="2400"/>
              <a:t> with DAIC-WOZ</a:t>
            </a:r>
            <a:endParaRPr lang="en-US" altLang="zh-CN"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70940" y="1004570"/>
            <a:ext cx="6096000" cy="1198880"/>
          </a:xfrm>
          <a:prstGeom prst="rect">
            <a:avLst/>
          </a:prstGeom>
          <a:noFill/>
        </p:spPr>
        <p:txBody>
          <a:bodyPr wrap="square" rtlCol="0" anchor="t">
            <a:spAutoFit/>
          </a:bodyPr>
          <a:p>
            <a:r>
              <a:rPr lang="zh-CN" altLang="en-US"/>
              <a:t>Rejaibi, E., Komaty, A., Meriaudeau, F., Agrebi, S., &amp; Othmani, A. (2022). </a:t>
            </a:r>
            <a:r>
              <a:rPr lang="zh-CN" altLang="en-US" b="1"/>
              <a:t>MFCC-based recurrent neural network for automatic clinical depression recognition and assessment from speech.</a:t>
            </a:r>
            <a:r>
              <a:rPr lang="zh-CN" altLang="en-US"/>
              <a:t> Biomedical Signal Processing and Control, 71, 103107.</a:t>
            </a:r>
            <a:endParaRPr lang="zh-CN" altLang="en-US"/>
          </a:p>
        </p:txBody>
      </p:sp>
      <p:sp>
        <p:nvSpPr>
          <p:cNvPr id="5" name="文本框 4"/>
          <p:cNvSpPr txBox="1"/>
          <p:nvPr/>
        </p:nvSpPr>
        <p:spPr>
          <a:xfrm>
            <a:off x="1310005" y="2568575"/>
            <a:ext cx="6330950" cy="3415030"/>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This paper presents a study on automatic clinical depression recognition and assessment from speech using a MFCC-based Recurrent Neural Network (RNN).</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zh-CN" altLang="en-US">
                <a:sym typeface="+mn-ea"/>
              </a:rPr>
              <a:t>To overcome the problem of the small size of Speech Depression Recognition (SDR) datasets, expanding training labels and transferred features are considered</a:t>
            </a:r>
            <a:r>
              <a:rPr lang="en-US" altLang="zh-CN">
                <a:sym typeface="+mn-ea"/>
              </a:rPr>
              <a:t> in this paper.</a:t>
            </a:r>
            <a:endParaRPr lang="en-US" altLang="zh-CN">
              <a:sym typeface="+mn-ea"/>
            </a:endParaRPr>
          </a:p>
          <a:p>
            <a:pPr marL="285750" indent="-285750">
              <a:buFont typeface="Arial" panose="020B0604020202020204" pitchFamily="34" charset="0"/>
              <a:buChar char="•"/>
            </a:pPr>
            <a:r>
              <a:rPr lang="en-US" altLang="zh-CN" b="1">
                <a:sym typeface="+mn-ea"/>
              </a:rPr>
              <a:t>Data augmentation + Transfer learning</a:t>
            </a:r>
            <a:endParaRPr lang="en-US" altLang="zh-CN" b="1">
              <a:sym typeface="+mn-ea"/>
            </a:endParaRPr>
          </a:p>
          <a:p>
            <a:pPr marL="285750" indent="-285750">
              <a:buFont typeface="Arial" panose="020B0604020202020204" pitchFamily="34" charset="0"/>
              <a:buChar char="•"/>
            </a:pPr>
            <a:endParaRPr lang="en-US" altLang="zh-CN">
              <a:sym typeface="+mn-ea"/>
            </a:endParaRPr>
          </a:p>
          <a:p>
            <a:pPr marL="285750" indent="-285750">
              <a:buFont typeface="Arial" panose="020B0604020202020204" pitchFamily="34" charset="0"/>
              <a:buChar char="•"/>
            </a:pPr>
            <a:r>
              <a:rPr lang="zh-CN" altLang="en-US" b="1">
                <a:sym typeface="+mn-ea"/>
              </a:rPr>
              <a:t>Generalization</a:t>
            </a:r>
            <a:r>
              <a:rPr lang="zh-CN" altLang="en-US">
                <a:sym typeface="+mn-ea"/>
              </a:rPr>
              <a:t> to other dataset.</a:t>
            </a:r>
            <a:endParaRPr lang="zh-CN" altLang="en-US">
              <a:sym typeface="+mn-ea"/>
            </a:endParaRPr>
          </a:p>
          <a:p>
            <a:pPr marL="285750" indent="-285750">
              <a:buFont typeface="Arial" panose="020B0604020202020204" pitchFamily="34" charset="0"/>
              <a:buChar char="•"/>
            </a:pPr>
            <a:endParaRPr lang="zh-CN" altLang="en-US"/>
          </a:p>
          <a:p>
            <a:endParaRPr lang="zh-CN" altLang="en-US"/>
          </a:p>
        </p:txBody>
      </p:sp>
      <p:sp>
        <p:nvSpPr>
          <p:cNvPr id="3" name="文本框 2"/>
          <p:cNvSpPr txBox="1"/>
          <p:nvPr/>
        </p:nvSpPr>
        <p:spPr>
          <a:xfrm>
            <a:off x="8266430" y="1104900"/>
            <a:ext cx="1936115" cy="368300"/>
          </a:xfrm>
          <a:prstGeom prst="rect">
            <a:avLst/>
          </a:prstGeom>
          <a:noFill/>
        </p:spPr>
        <p:txBody>
          <a:bodyPr wrap="square" rtlCol="0">
            <a:spAutoFit/>
          </a:bodyPr>
          <a:p>
            <a:r>
              <a:rPr lang="en-US" altLang="zh-CN"/>
              <a:t>cite: 161</a:t>
            </a:r>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654050" y="1577975"/>
            <a:ext cx="10883900" cy="3702050"/>
          </a:xfrm>
          <a:prstGeom prst="rect">
            <a:avLst/>
          </a:prstGeom>
        </p:spPr>
      </p:pic>
      <p:sp>
        <p:nvSpPr>
          <p:cNvPr id="4" name="文本框 3"/>
          <p:cNvSpPr txBox="1"/>
          <p:nvPr/>
        </p:nvSpPr>
        <p:spPr>
          <a:xfrm>
            <a:off x="2456815" y="1637665"/>
            <a:ext cx="1370330" cy="645160"/>
          </a:xfrm>
          <a:prstGeom prst="rect">
            <a:avLst/>
          </a:prstGeom>
          <a:noFill/>
        </p:spPr>
        <p:txBody>
          <a:bodyPr wrap="square" rtlCol="0">
            <a:spAutoFit/>
          </a:bodyPr>
          <a:p>
            <a:r>
              <a:rPr lang="en-US" altLang="zh-CN"/>
              <a:t>Low-level features</a:t>
            </a:r>
            <a:endParaRPr lang="en-US" altLang="zh-CN"/>
          </a:p>
        </p:txBody>
      </p:sp>
      <p:sp>
        <p:nvSpPr>
          <p:cNvPr id="5" name="文本框 4"/>
          <p:cNvSpPr txBox="1"/>
          <p:nvPr/>
        </p:nvSpPr>
        <p:spPr>
          <a:xfrm>
            <a:off x="729615" y="654685"/>
            <a:ext cx="4684395" cy="521970"/>
          </a:xfrm>
          <a:prstGeom prst="rect">
            <a:avLst/>
          </a:prstGeom>
          <a:noFill/>
        </p:spPr>
        <p:txBody>
          <a:bodyPr wrap="square" rtlCol="0">
            <a:spAutoFit/>
          </a:bodyPr>
          <a:p>
            <a:r>
              <a:rPr lang="en-US" altLang="zh-CN" sz="2800"/>
              <a:t>Experiment process</a:t>
            </a:r>
            <a:endParaRPr lang="en-US" altLang="zh-CN" sz="2800"/>
          </a:p>
        </p:txBody>
      </p:sp>
      <p:sp>
        <p:nvSpPr>
          <p:cNvPr id="6" name="文本框 5"/>
          <p:cNvSpPr txBox="1"/>
          <p:nvPr/>
        </p:nvSpPr>
        <p:spPr>
          <a:xfrm>
            <a:off x="5995035" y="5383530"/>
            <a:ext cx="2852420" cy="922020"/>
          </a:xfrm>
          <a:prstGeom prst="rect">
            <a:avLst/>
          </a:prstGeom>
          <a:noFill/>
        </p:spPr>
        <p:txBody>
          <a:bodyPr wrap="square" rtlCol="0">
            <a:spAutoFit/>
          </a:bodyPr>
          <a:p>
            <a:r>
              <a:rPr lang="en-US" altLang="zh-CN"/>
              <a:t>High-level features</a:t>
            </a:r>
            <a:endParaRPr lang="en-US" altLang="zh-CN"/>
          </a:p>
          <a:p>
            <a:endParaRPr lang="en-US" altLang="zh-CN"/>
          </a:p>
          <a:p>
            <a:r>
              <a:rPr lang="en-US" altLang="zh-CN"/>
              <a:t>Multi-features &amp; channel</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468630" y="520065"/>
            <a:ext cx="4156075" cy="460375"/>
          </a:xfrm>
          <a:prstGeom prst="rect">
            <a:avLst/>
          </a:prstGeom>
          <a:noFill/>
        </p:spPr>
        <p:txBody>
          <a:bodyPr wrap="square" rtlCol="0">
            <a:spAutoFit/>
          </a:bodyPr>
          <a:p>
            <a:r>
              <a:rPr lang="en-US" altLang="zh-CN" sz="2400"/>
              <a:t>Data augmentation techniques</a:t>
            </a:r>
            <a:endParaRPr lang="en-US" altLang="zh-CN" sz="2400"/>
          </a:p>
        </p:txBody>
      </p:sp>
      <p:sp>
        <p:nvSpPr>
          <p:cNvPr id="4" name="文本框 3"/>
          <p:cNvSpPr txBox="1"/>
          <p:nvPr/>
        </p:nvSpPr>
        <p:spPr>
          <a:xfrm>
            <a:off x="212090" y="1591945"/>
            <a:ext cx="5883910" cy="3674110"/>
          </a:xfrm>
          <a:prstGeom prst="rect">
            <a:avLst/>
          </a:prstGeom>
          <a:noFill/>
        </p:spPr>
        <p:txBody>
          <a:bodyPr wrap="square" rtlCol="0">
            <a:noAutofit/>
          </a:bodyPr>
          <a:p>
            <a:pPr marL="285750" indent="-285750">
              <a:buFont typeface="Arial" panose="020B0604020202020204" pitchFamily="34" charset="0"/>
              <a:buChar char="•"/>
            </a:pPr>
            <a:r>
              <a:rPr lang="zh-CN" altLang="en-US" b="1"/>
              <a:t>Noise Injection</a:t>
            </a:r>
            <a:r>
              <a:rPr lang="zh-CN" altLang="en-US"/>
              <a:t>: adds random values into the data with a noise factor of 0.05.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b="1"/>
              <a:t>Pitch Augmenter</a:t>
            </a:r>
            <a:r>
              <a:rPr lang="zh-CN" altLang="en-US"/>
              <a:t>: randomly changes the pitch of the signal. The pitch factor is 1.5.</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b="1"/>
              <a:t>Shift Augmenter</a:t>
            </a:r>
            <a:r>
              <a:rPr lang="zh-CN" altLang="en-US"/>
              <a:t>: randomly shifts the audio signal to left or right.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b="1"/>
              <a:t>Speed Augmenter</a:t>
            </a:r>
            <a:r>
              <a:rPr lang="zh-CN" altLang="en-US"/>
              <a:t>: stretches times series by a fixed rate with a speed factor of 1.5.</a:t>
            </a:r>
            <a:endParaRPr lang="zh-CN" altLang="en-US"/>
          </a:p>
        </p:txBody>
      </p:sp>
      <p:pic>
        <p:nvPicPr>
          <p:cNvPr id="5" name="图片 4"/>
          <p:cNvPicPr>
            <a:picLocks noChangeAspect="1"/>
          </p:cNvPicPr>
          <p:nvPr/>
        </p:nvPicPr>
        <p:blipFill>
          <a:blip r:embed="rId1"/>
          <a:stretch>
            <a:fillRect/>
          </a:stretch>
        </p:blipFill>
        <p:spPr>
          <a:xfrm>
            <a:off x="6257290" y="620395"/>
            <a:ext cx="5797550" cy="58547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610235" y="572135"/>
            <a:ext cx="5250815" cy="460375"/>
          </a:xfrm>
          <a:prstGeom prst="rect">
            <a:avLst/>
          </a:prstGeom>
          <a:noFill/>
        </p:spPr>
        <p:txBody>
          <a:bodyPr wrap="square" rtlCol="0">
            <a:spAutoFit/>
          </a:bodyPr>
          <a:p>
            <a:r>
              <a:rPr lang="en-US" altLang="zh-CN" sz="2400"/>
              <a:t>Transfer Learning</a:t>
            </a:r>
            <a:endParaRPr lang="en-US" altLang="zh-CN" sz="2400"/>
          </a:p>
        </p:txBody>
      </p:sp>
      <p:sp>
        <p:nvSpPr>
          <p:cNvPr id="4" name="文本框 3"/>
          <p:cNvSpPr txBox="1"/>
          <p:nvPr/>
        </p:nvSpPr>
        <p:spPr>
          <a:xfrm>
            <a:off x="624840" y="1227455"/>
            <a:ext cx="8639810" cy="922020"/>
          </a:xfrm>
          <a:prstGeom prst="rect">
            <a:avLst/>
          </a:prstGeom>
          <a:noFill/>
        </p:spPr>
        <p:txBody>
          <a:bodyPr wrap="square" rtlCol="0">
            <a:spAutoFit/>
          </a:bodyPr>
          <a:p>
            <a:r>
              <a:rPr lang="en-US" altLang="zh-CN"/>
              <a:t>T</a:t>
            </a:r>
            <a:r>
              <a:rPr lang="zh-CN" altLang="en-US"/>
              <a:t>o transfer knowledge from an independent, yet related, previously learned task.</a:t>
            </a:r>
            <a:endParaRPr lang="zh-CN" altLang="en-US"/>
          </a:p>
          <a:p>
            <a:endParaRPr lang="zh-CN" altLang="en-US"/>
          </a:p>
          <a:p>
            <a:endParaRPr lang="zh-CN" altLang="en-US"/>
          </a:p>
        </p:txBody>
      </p:sp>
      <p:grpSp>
        <p:nvGrpSpPr>
          <p:cNvPr id="10" name="组合 9"/>
          <p:cNvGrpSpPr/>
          <p:nvPr/>
        </p:nvGrpSpPr>
        <p:grpSpPr>
          <a:xfrm>
            <a:off x="624840" y="1964690"/>
            <a:ext cx="4914900" cy="811530"/>
            <a:chOff x="1101" y="7059"/>
            <a:chExt cx="7740" cy="1278"/>
          </a:xfrm>
        </p:grpSpPr>
        <p:sp>
          <p:nvSpPr>
            <p:cNvPr id="5" name="文本框 4"/>
            <p:cNvSpPr txBox="1"/>
            <p:nvPr/>
          </p:nvSpPr>
          <p:spPr>
            <a:xfrm>
              <a:off x="1383" y="7129"/>
              <a:ext cx="7459" cy="1016"/>
            </a:xfrm>
            <a:prstGeom prst="rect">
              <a:avLst/>
            </a:prstGeom>
            <a:noFill/>
          </p:spPr>
          <p:txBody>
            <a:bodyPr wrap="square" rtlCol="0">
              <a:spAutoFit/>
            </a:bodyPr>
            <a:p>
              <a:r>
                <a:rPr lang="en-US" altLang="zh-CN"/>
                <a:t>Pretrain the MFCC-based RNN model on a related task</a:t>
              </a:r>
              <a:endParaRPr lang="en-US" altLang="zh-CN"/>
            </a:p>
          </p:txBody>
        </p:sp>
        <p:sp>
          <p:nvSpPr>
            <p:cNvPr id="6" name="圆角矩形 5"/>
            <p:cNvSpPr/>
            <p:nvPr/>
          </p:nvSpPr>
          <p:spPr>
            <a:xfrm>
              <a:off x="1101" y="7059"/>
              <a:ext cx="7026" cy="1278"/>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grpSp>
        <p:nvGrpSpPr>
          <p:cNvPr id="9" name="组合 8"/>
          <p:cNvGrpSpPr/>
          <p:nvPr/>
        </p:nvGrpSpPr>
        <p:grpSpPr>
          <a:xfrm>
            <a:off x="6568440" y="2009140"/>
            <a:ext cx="5280025" cy="715010"/>
            <a:chOff x="9581" y="6867"/>
            <a:chExt cx="8315" cy="1126"/>
          </a:xfrm>
        </p:grpSpPr>
        <p:sp>
          <p:nvSpPr>
            <p:cNvPr id="7" name="文本框 6"/>
            <p:cNvSpPr txBox="1"/>
            <p:nvPr/>
          </p:nvSpPr>
          <p:spPr>
            <a:xfrm>
              <a:off x="10414" y="7117"/>
              <a:ext cx="7483" cy="580"/>
            </a:xfrm>
            <a:prstGeom prst="rect">
              <a:avLst/>
            </a:prstGeom>
            <a:noFill/>
          </p:spPr>
          <p:txBody>
            <a:bodyPr wrap="square" rtlCol="0">
              <a:spAutoFit/>
            </a:bodyPr>
            <a:p>
              <a:r>
                <a:rPr lang="en-US" altLang="zh-CN">
                  <a:sym typeface="+mn-ea"/>
                </a:rPr>
                <a:t>F</a:t>
              </a:r>
              <a:r>
                <a:rPr lang="zh-CN" altLang="en-US">
                  <a:sym typeface="+mn-ea"/>
                </a:rPr>
                <a:t>ine-tuning on the target task</a:t>
              </a:r>
              <a:endParaRPr lang="zh-CN" altLang="en-US"/>
            </a:p>
          </p:txBody>
        </p:sp>
        <p:sp>
          <p:nvSpPr>
            <p:cNvPr id="8" name="圆角矩形 7"/>
            <p:cNvSpPr/>
            <p:nvPr/>
          </p:nvSpPr>
          <p:spPr>
            <a:xfrm>
              <a:off x="9581" y="6867"/>
              <a:ext cx="6346" cy="1126"/>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cxnSp>
        <p:nvCxnSpPr>
          <p:cNvPr id="11" name="直接箭头连接符 10"/>
          <p:cNvCxnSpPr>
            <a:stCxn id="6" idx="3"/>
            <a:endCxn id="8" idx="1"/>
          </p:cNvCxnSpPr>
          <p:nvPr/>
        </p:nvCxnSpPr>
        <p:spPr>
          <a:xfrm flipV="1">
            <a:off x="5086350" y="2366645"/>
            <a:ext cx="1482090"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1235710" y="3902710"/>
            <a:ext cx="8229600" cy="2030095"/>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The number of neurones of the third dense layers in the MFCC-based RNN model is modified and it is chosen to be as the number of emotions in the related task dataset. </a:t>
            </a:r>
            <a:endParaRPr lang="zh-CN" altLang="en-US">
              <a:sym typeface="+mn-ea"/>
            </a:endParaRPr>
          </a:p>
          <a:p>
            <a:pPr marL="285750" indent="-285750">
              <a:buFont typeface="Arial" panose="020B0604020202020204" pitchFamily="34" charset="0"/>
              <a:buChar char="•"/>
            </a:pPr>
            <a:r>
              <a:rPr lang="zh-CN" altLang="en-US">
                <a:sym typeface="+mn-ea"/>
              </a:rPr>
              <a:t>Once the MFCC-based RNN is pretrained on the emotions recognition dataset, the optimum weights of the model are used as a starting point during the fine-tuning of the model on depression recognition dataset</a:t>
            </a:r>
            <a:endParaRPr lang="zh-CN" altLang="en-US"/>
          </a:p>
          <a:p>
            <a:endParaRPr lang="zh-CN" altLang="en-US"/>
          </a:p>
        </p:txBody>
      </p:sp>
      <p:sp>
        <p:nvSpPr>
          <p:cNvPr id="13" name="文本框 12"/>
          <p:cNvSpPr txBox="1"/>
          <p:nvPr/>
        </p:nvSpPr>
        <p:spPr>
          <a:xfrm>
            <a:off x="1004570" y="2955925"/>
            <a:ext cx="3790950" cy="645160"/>
          </a:xfrm>
          <a:prstGeom prst="rect">
            <a:avLst/>
          </a:prstGeom>
          <a:noFill/>
        </p:spPr>
        <p:txBody>
          <a:bodyPr wrap="square" rtlCol="0">
            <a:spAutoFit/>
          </a:bodyPr>
          <a:p>
            <a:r>
              <a:rPr lang="en-US" altLang="zh-CN" b="1"/>
              <a:t>Pretrained </a:t>
            </a:r>
            <a:r>
              <a:rPr lang="zh-CN" altLang="en-US" b="1"/>
              <a:t>emotions recognition task</a:t>
            </a:r>
            <a:r>
              <a:rPr lang="en-US" altLang="zh-CN" b="1"/>
              <a:t> with </a:t>
            </a:r>
            <a:r>
              <a:rPr lang="zh-CN" altLang="en-US" b="1">
                <a:sym typeface="+mn-ea"/>
              </a:rPr>
              <a:t>RAVDESS dataset</a:t>
            </a:r>
            <a:endParaRPr lang="en-US" altLang="zh-CN" b="1"/>
          </a:p>
        </p:txBody>
      </p:sp>
      <p:sp>
        <p:nvSpPr>
          <p:cNvPr id="14" name="文本框 13"/>
          <p:cNvSpPr txBox="1"/>
          <p:nvPr/>
        </p:nvSpPr>
        <p:spPr>
          <a:xfrm>
            <a:off x="6687820" y="2967990"/>
            <a:ext cx="3790950" cy="645160"/>
          </a:xfrm>
          <a:prstGeom prst="rect">
            <a:avLst/>
          </a:prstGeom>
          <a:noFill/>
        </p:spPr>
        <p:txBody>
          <a:bodyPr wrap="square" rtlCol="0">
            <a:spAutoFit/>
          </a:bodyPr>
          <a:p>
            <a:r>
              <a:rPr lang="en-US" altLang="zh-CN" b="1"/>
              <a:t>Fine-tuned depression</a:t>
            </a:r>
            <a:r>
              <a:rPr lang="zh-CN" altLang="en-US" b="1"/>
              <a:t> recognition task</a:t>
            </a:r>
            <a:r>
              <a:rPr lang="en-US" altLang="zh-CN" b="1"/>
              <a:t> with </a:t>
            </a:r>
            <a:r>
              <a:rPr lang="en-US" altLang="zh-CN" b="1">
                <a:sym typeface="+mn-ea"/>
              </a:rPr>
              <a:t>DAIC-WOZ</a:t>
            </a:r>
            <a:r>
              <a:rPr lang="zh-CN" altLang="en-US" b="1">
                <a:sym typeface="+mn-ea"/>
              </a:rPr>
              <a:t> dataset</a:t>
            </a:r>
            <a:endParaRPr lang="en-US" altLang="zh-CN"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744220" y="816610"/>
            <a:ext cx="3161030" cy="460375"/>
          </a:xfrm>
          <a:prstGeom prst="rect">
            <a:avLst/>
          </a:prstGeom>
          <a:noFill/>
        </p:spPr>
        <p:txBody>
          <a:bodyPr wrap="square" rtlCol="0" anchor="t">
            <a:spAutoFit/>
          </a:bodyPr>
          <a:p>
            <a:r>
              <a:rPr lang="zh-CN" altLang="en-US" sz="2400"/>
              <a:t>RAVDESS dataset</a:t>
            </a:r>
            <a:endParaRPr lang="zh-CN" altLang="en-US" sz="2400"/>
          </a:p>
        </p:txBody>
      </p:sp>
      <p:sp>
        <p:nvSpPr>
          <p:cNvPr id="4" name="文本框 3"/>
          <p:cNvSpPr txBox="1"/>
          <p:nvPr/>
        </p:nvSpPr>
        <p:spPr>
          <a:xfrm>
            <a:off x="744220" y="1823720"/>
            <a:ext cx="5049520" cy="3138170"/>
          </a:xfrm>
          <a:prstGeom prst="rect">
            <a:avLst/>
          </a:prstGeom>
          <a:noFill/>
        </p:spPr>
        <p:txBody>
          <a:bodyPr wrap="square" rtlCol="0">
            <a:spAutoFit/>
          </a:bodyPr>
          <a:p>
            <a:r>
              <a:rPr lang="zh-CN" altLang="en-US"/>
              <a:t>It contains audio recordings of 24 actors expressing </a:t>
            </a:r>
            <a:r>
              <a:rPr lang="zh-CN" altLang="en-US" b="1"/>
              <a:t>eight different emotions</a:t>
            </a:r>
            <a:r>
              <a:rPr lang="zh-CN" altLang="en-US"/>
              <a:t>: 01</a:t>
            </a:r>
            <a:r>
              <a:rPr lang="en-US" altLang="zh-CN"/>
              <a:t>-</a:t>
            </a:r>
            <a:r>
              <a:rPr lang="zh-CN" altLang="en-US"/>
              <a:t>neutral, 02-calm, 03-happy, 04-sad, 05-angry, 06-fearful, 07-disgust, and 08-surprised. </a:t>
            </a:r>
            <a:endParaRPr lang="zh-CN" altLang="en-US"/>
          </a:p>
          <a:p>
            <a:endParaRPr lang="zh-CN" altLang="en-US"/>
          </a:p>
          <a:p>
            <a:r>
              <a:rPr lang="zh-CN" altLang="en-US"/>
              <a:t>The average length of the audio recordings within the dataset is five seconds.</a:t>
            </a:r>
            <a:r>
              <a:rPr lang="en-US" altLang="zh-CN"/>
              <a:t> </a:t>
            </a:r>
            <a:r>
              <a:rPr lang="en-US" altLang="zh-CN">
                <a:sym typeface="+mn-ea"/>
              </a:rPr>
              <a:t>For each actor, 60 trials have been recorded. In each trial, the actor expresses one particular emotion. Each actor expressed the Neutral emotional state 4 times. </a:t>
            </a:r>
            <a:endParaRPr lang="en-US" altLang="zh-CN"/>
          </a:p>
          <a:p>
            <a:endParaRPr lang="en-US" altLang="zh-CN"/>
          </a:p>
        </p:txBody>
      </p:sp>
      <p:sp>
        <p:nvSpPr>
          <p:cNvPr id="7" name="文本框 6"/>
          <p:cNvSpPr txBox="1"/>
          <p:nvPr/>
        </p:nvSpPr>
        <p:spPr>
          <a:xfrm>
            <a:off x="6664960" y="1927225"/>
            <a:ext cx="4081780" cy="2306955"/>
          </a:xfrm>
          <a:prstGeom prst="rect">
            <a:avLst/>
          </a:prstGeom>
          <a:noFill/>
        </p:spPr>
        <p:txBody>
          <a:bodyPr wrap="square" rtlCol="0">
            <a:spAutoFit/>
          </a:bodyPr>
          <a:p>
            <a:r>
              <a:rPr lang="en-US" altLang="zh-CN"/>
              <a:t>Total: 1440 trials</a:t>
            </a:r>
            <a:endParaRPr lang="en-US" altLang="zh-CN"/>
          </a:p>
          <a:p>
            <a:endParaRPr lang="en-US" altLang="zh-CN"/>
          </a:p>
          <a:p>
            <a:r>
              <a:rPr lang="en-US" altLang="zh-CN"/>
              <a:t>Emotional states (02 - 08): 192 trials per emotion</a:t>
            </a:r>
            <a:endParaRPr lang="en-US" altLang="zh-CN"/>
          </a:p>
          <a:p>
            <a:endParaRPr lang="en-US" altLang="zh-CN"/>
          </a:p>
          <a:p>
            <a:r>
              <a:rPr lang="en-US" altLang="zh-CN"/>
              <a:t>Neutral state: 96 trials</a:t>
            </a:r>
            <a:endParaRPr lang="en-US" altLang="zh-CN"/>
          </a:p>
          <a:p>
            <a:endParaRPr lang="en-US" altLang="zh-CN"/>
          </a:p>
          <a:p>
            <a:r>
              <a:rPr lang="en-US" altLang="zh-CN">
                <a:sym typeface="+mn-ea"/>
              </a:rPr>
              <a:t>equally distributed</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617220" y="572770"/>
            <a:ext cx="5154295" cy="460375"/>
          </a:xfrm>
          <a:prstGeom prst="rect">
            <a:avLst/>
          </a:prstGeom>
          <a:noFill/>
        </p:spPr>
        <p:txBody>
          <a:bodyPr wrap="square" rtlCol="0">
            <a:spAutoFit/>
          </a:bodyPr>
          <a:p>
            <a:r>
              <a:rPr lang="en-US" altLang="zh-CN" sz="2400"/>
              <a:t>MFCC-based RNN Model structure</a:t>
            </a:r>
            <a:endParaRPr lang="en-US" altLang="zh-CN" sz="2400"/>
          </a:p>
        </p:txBody>
      </p:sp>
      <p:sp>
        <p:nvSpPr>
          <p:cNvPr id="4" name="文本框 3"/>
          <p:cNvSpPr txBox="1"/>
          <p:nvPr/>
        </p:nvSpPr>
        <p:spPr>
          <a:xfrm>
            <a:off x="2514600" y="4788535"/>
            <a:ext cx="6096000" cy="1753235"/>
          </a:xfrm>
          <a:prstGeom prst="rect">
            <a:avLst/>
          </a:prstGeom>
          <a:noFill/>
        </p:spPr>
        <p:txBody>
          <a:bodyPr wrap="square" rtlCol="0" anchor="t">
            <a:spAutoFit/>
          </a:bodyPr>
          <a:p>
            <a:pPr marL="285750" indent="-285750">
              <a:buFont typeface="Arial" panose="020B0604020202020204" pitchFamily="34" charset="0"/>
              <a:buChar char="•"/>
            </a:pPr>
            <a:r>
              <a:rPr lang="en-US" altLang="zh-CN"/>
              <a:t>P</a:t>
            </a:r>
            <a:r>
              <a:rPr lang="zh-CN" altLang="en-US"/>
              <a:t>retrained with the emotions recognition task. </a:t>
            </a:r>
            <a:endParaRPr lang="zh-CN" altLang="en-US"/>
          </a:p>
          <a:p>
            <a:pPr marL="285750" indent="-285750">
              <a:buFont typeface="Arial" panose="020B0604020202020204" pitchFamily="34" charset="0"/>
              <a:buChar char="•"/>
            </a:pPr>
            <a:r>
              <a:rPr lang="zh-CN" altLang="en-US"/>
              <a:t>The last layer of the dense is of size eight neurones to predict the eight emotions classes. </a:t>
            </a:r>
            <a:endParaRPr lang="zh-CN" altLang="en-US"/>
          </a:p>
          <a:p>
            <a:pPr marL="285750" indent="-285750">
              <a:buFont typeface="Arial" panose="020B0604020202020204" pitchFamily="34" charset="0"/>
              <a:buChar char="•"/>
            </a:pPr>
            <a:r>
              <a:rPr lang="zh-CN" altLang="en-US"/>
              <a:t>After pretraining, the model is fine-tuned with the target task of depression assessment: the first three LSTM</a:t>
            </a:r>
            <a:r>
              <a:rPr lang="en-US" altLang="zh-CN"/>
              <a:t> </a:t>
            </a:r>
            <a:r>
              <a:rPr lang="zh-CN" altLang="en-US"/>
              <a:t>layers are frozen and </a:t>
            </a:r>
            <a:r>
              <a:rPr lang="zh-CN" altLang="en-US" b="1"/>
              <a:t>the last three Dense layers are retrained.</a:t>
            </a:r>
            <a:endParaRPr lang="zh-CN" altLang="en-US" b="1"/>
          </a:p>
        </p:txBody>
      </p:sp>
      <p:pic>
        <p:nvPicPr>
          <p:cNvPr id="5" name="图片 4"/>
          <p:cNvPicPr>
            <a:picLocks noChangeAspect="1"/>
          </p:cNvPicPr>
          <p:nvPr/>
        </p:nvPicPr>
        <p:blipFill>
          <a:blip r:embed="rId1"/>
          <a:stretch>
            <a:fillRect/>
          </a:stretch>
        </p:blipFill>
        <p:spPr>
          <a:xfrm>
            <a:off x="566420" y="1510030"/>
            <a:ext cx="8274050" cy="31813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568325" y="675005"/>
            <a:ext cx="6096000" cy="460375"/>
          </a:xfrm>
          <a:prstGeom prst="rect">
            <a:avLst/>
          </a:prstGeom>
          <a:noFill/>
        </p:spPr>
        <p:txBody>
          <a:bodyPr wrap="square" rtlCol="0" anchor="t">
            <a:spAutoFit/>
          </a:bodyPr>
          <a:p>
            <a:r>
              <a:rPr lang="zh-CN" altLang="en-US" sz="2400"/>
              <a:t>The multi-features experiment:</a:t>
            </a:r>
            <a:endParaRPr lang="zh-CN" altLang="en-US" sz="2400"/>
          </a:p>
        </p:txBody>
      </p:sp>
      <p:pic>
        <p:nvPicPr>
          <p:cNvPr id="4" name="图片 3"/>
          <p:cNvPicPr>
            <a:picLocks noChangeAspect="1"/>
          </p:cNvPicPr>
          <p:nvPr/>
        </p:nvPicPr>
        <p:blipFill>
          <a:blip r:embed="rId1"/>
          <a:stretch>
            <a:fillRect/>
          </a:stretch>
        </p:blipFill>
        <p:spPr>
          <a:xfrm>
            <a:off x="791845" y="1180465"/>
            <a:ext cx="9598025" cy="4589780"/>
          </a:xfrm>
          <a:prstGeom prst="rect">
            <a:avLst/>
          </a:prstGeom>
        </p:spPr>
      </p:pic>
      <p:sp>
        <p:nvSpPr>
          <p:cNvPr id="5" name="文本框 4"/>
          <p:cNvSpPr txBox="1"/>
          <p:nvPr/>
        </p:nvSpPr>
        <p:spPr>
          <a:xfrm>
            <a:off x="3552190" y="5867400"/>
            <a:ext cx="4974590" cy="645160"/>
          </a:xfrm>
          <a:prstGeom prst="rect">
            <a:avLst/>
          </a:prstGeom>
          <a:noFill/>
        </p:spPr>
        <p:txBody>
          <a:bodyPr wrap="square" rtlCol="0">
            <a:spAutoFit/>
          </a:bodyPr>
          <a:p>
            <a:r>
              <a:rPr lang="en-US" altLang="zh-CN"/>
              <a:t>Combines </a:t>
            </a:r>
            <a:r>
              <a:rPr lang="zh-CN" altLang="en-US"/>
              <a:t>20 facial action units provided by the DAIC-WOZ corpus</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568325" y="675005"/>
            <a:ext cx="6096000" cy="460375"/>
          </a:xfrm>
          <a:prstGeom prst="rect">
            <a:avLst/>
          </a:prstGeom>
          <a:noFill/>
        </p:spPr>
        <p:txBody>
          <a:bodyPr wrap="square" rtlCol="0" anchor="t">
            <a:spAutoFit/>
          </a:bodyPr>
          <a:p>
            <a:r>
              <a:rPr lang="zh-CN" altLang="en-US" sz="2400"/>
              <a:t>The multi-</a:t>
            </a:r>
            <a:r>
              <a:rPr lang="en-US" altLang="zh-CN" sz="2400"/>
              <a:t>channels</a:t>
            </a:r>
            <a:r>
              <a:rPr lang="zh-CN" altLang="en-US" sz="2400"/>
              <a:t> experiment:</a:t>
            </a:r>
            <a:endParaRPr lang="zh-CN" altLang="en-US" sz="2400"/>
          </a:p>
        </p:txBody>
      </p:sp>
      <p:pic>
        <p:nvPicPr>
          <p:cNvPr id="4" name="图片 3"/>
          <p:cNvPicPr>
            <a:picLocks noChangeAspect="1"/>
          </p:cNvPicPr>
          <p:nvPr/>
        </p:nvPicPr>
        <p:blipFill>
          <a:blip r:embed="rId1"/>
          <a:stretch>
            <a:fillRect/>
          </a:stretch>
        </p:blipFill>
        <p:spPr>
          <a:xfrm>
            <a:off x="806450" y="1349375"/>
            <a:ext cx="9759950" cy="4159250"/>
          </a:xfrm>
          <a:prstGeom prst="rect">
            <a:avLst/>
          </a:prstGeom>
        </p:spPr>
      </p:pic>
      <p:sp>
        <p:nvSpPr>
          <p:cNvPr id="5" name="文本框 4"/>
          <p:cNvSpPr txBox="1"/>
          <p:nvPr/>
        </p:nvSpPr>
        <p:spPr>
          <a:xfrm>
            <a:off x="3432810" y="5778500"/>
            <a:ext cx="4900295" cy="645160"/>
          </a:xfrm>
          <a:prstGeom prst="rect">
            <a:avLst/>
          </a:prstGeom>
          <a:noFill/>
        </p:spPr>
        <p:txBody>
          <a:bodyPr wrap="square" rtlCol="0">
            <a:spAutoFit/>
          </a:bodyPr>
          <a:p>
            <a:r>
              <a:rPr lang="en-US" altLang="zh-CN"/>
              <a:t>Combines 53 acoustic features are extracted from audio frames windowed by 10 ms</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602615" y="467995"/>
            <a:ext cx="5093970" cy="521970"/>
          </a:xfrm>
          <a:prstGeom prst="rect">
            <a:avLst/>
          </a:prstGeom>
          <a:noFill/>
        </p:spPr>
        <p:txBody>
          <a:bodyPr wrap="square" rtlCol="0">
            <a:spAutoFit/>
          </a:bodyPr>
          <a:p>
            <a:r>
              <a:rPr lang="en-US" altLang="zh-CN" sz="2800"/>
              <a:t>Results of experiments</a:t>
            </a:r>
            <a:endParaRPr lang="en-US" altLang="zh-CN" sz="2800"/>
          </a:p>
        </p:txBody>
      </p:sp>
      <p:graphicFrame>
        <p:nvGraphicFramePr>
          <p:cNvPr id="5" name="表格 4"/>
          <p:cNvGraphicFramePr/>
          <p:nvPr>
            <p:custDataLst>
              <p:tags r:id="rId1"/>
            </p:custDataLst>
          </p:nvPr>
        </p:nvGraphicFramePr>
        <p:xfrm>
          <a:off x="1687195" y="1612265"/>
          <a:ext cx="8933180" cy="2995295"/>
        </p:xfrm>
        <a:graphic>
          <a:graphicData uri="http://schemas.openxmlformats.org/drawingml/2006/table">
            <a:tbl>
              <a:tblPr firstRow="1" bandRow="1">
                <a:tableStyleId>{5C22544A-7EE6-4342-B048-85BDC9FD1C3A}</a:tableStyleId>
              </a:tblPr>
              <a:tblGrid>
                <a:gridCol w="2233295"/>
                <a:gridCol w="2233295"/>
                <a:gridCol w="2233295"/>
                <a:gridCol w="2233295"/>
              </a:tblGrid>
              <a:tr h="495935">
                <a:tc>
                  <a:txBody>
                    <a:bodyPr/>
                    <a:p>
                      <a:pPr algn="ctr">
                        <a:buNone/>
                      </a:pPr>
                      <a:r>
                        <a:rPr lang="en-US" altLang="zh-CN">
                          <a:solidFill>
                            <a:schemeClr val="tx1"/>
                          </a:solidFill>
                        </a:rPr>
                        <a:t>Models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Results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Accuracy</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RMSE</a:t>
                      </a: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MFCC-RNN (base)</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Training set</a:t>
                      </a:r>
                      <a:endParaRPr lang="en-US" altLang="zh-CN">
                        <a:solidFill>
                          <a:schemeClr val="tx1"/>
                        </a:solidFill>
                      </a:endParaRPr>
                    </a:p>
                    <a:p>
                      <a:pPr algn="ctr">
                        <a:buNone/>
                      </a:pPr>
                      <a:r>
                        <a:rPr lang="en-US" altLang="zh-CN">
                          <a:solidFill>
                            <a:schemeClr val="tx1"/>
                          </a:solidFill>
                        </a:rPr>
                        <a:t>Validation set</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67.33% </a:t>
                      </a:r>
                      <a:endParaRPr lang="zh-CN" altLang="en-US">
                        <a:solidFill>
                          <a:schemeClr val="tx1"/>
                        </a:solidFill>
                      </a:endParaRPr>
                    </a:p>
                    <a:p>
                      <a:pPr algn="ctr">
                        <a:buNone/>
                      </a:pPr>
                      <a:r>
                        <a:rPr lang="zh-CN" altLang="en-US">
                          <a:solidFill>
                            <a:schemeClr val="tx1"/>
                          </a:solidFill>
                        </a:rPr>
                        <a:t>67.61%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0.5068</a:t>
                      </a:r>
                      <a:endParaRPr lang="zh-CN" altLang="en-US" sz="1800">
                        <a:solidFill>
                          <a:schemeClr val="tx1"/>
                        </a:solidFill>
                        <a:sym typeface="+mn-ea"/>
                      </a:endParaRPr>
                    </a:p>
                    <a:p>
                      <a:pPr algn="ctr">
                        <a:buNone/>
                      </a:pPr>
                      <a:r>
                        <a:rPr lang="zh-CN" altLang="en-US" sz="1800">
                          <a:solidFill>
                            <a:schemeClr val="tx1"/>
                          </a:solidFill>
                          <a:sym typeface="+mn-ea"/>
                        </a:rPr>
                        <a:t>0.5057 </a:t>
                      </a:r>
                      <a:endParaRPr lang="zh-CN" altLang="en-US">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MFCC-RNN (</a:t>
                      </a:r>
                      <a:r>
                        <a:rPr lang="zh-CN" altLang="en-US">
                          <a:solidFill>
                            <a:schemeClr val="tx1"/>
                          </a:solidFill>
                        </a:rPr>
                        <a:t>data augmentation</a:t>
                      </a:r>
                      <a:r>
                        <a:rPr lang="en-US" altLang="zh-CN">
                          <a:solidFill>
                            <a:schemeClr val="tx1"/>
                          </a:solidFill>
                        </a:rPr>
                        <a:t>)</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Training set</a:t>
                      </a:r>
                      <a:endParaRPr lang="en-US" altLang="zh-CN" sz="1800">
                        <a:solidFill>
                          <a:schemeClr val="tx1"/>
                        </a:solidFill>
                      </a:endParaRPr>
                    </a:p>
                    <a:p>
                      <a:pPr algn="ctr">
                        <a:buNone/>
                      </a:pPr>
                      <a:r>
                        <a:rPr lang="en-US" altLang="zh-CN" sz="1800">
                          <a:solidFill>
                            <a:schemeClr val="tx1"/>
                          </a:solidFill>
                          <a:sym typeface="+mn-ea"/>
                        </a:rPr>
                        <a:t>Validation set</a:t>
                      </a:r>
                      <a:endParaRPr lang="zh-CN" alt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74.66%</a:t>
                      </a:r>
                      <a:endParaRPr lang="zh-CN" altLang="en-US">
                        <a:solidFill>
                          <a:schemeClr val="tx1"/>
                        </a:solidFill>
                      </a:endParaRPr>
                    </a:p>
                    <a:p>
                      <a:pPr algn="ctr">
                        <a:buNone/>
                      </a:pPr>
                      <a:r>
                        <a:rPr lang="zh-CN" altLang="en-US">
                          <a:solidFill>
                            <a:schemeClr val="tx1"/>
                          </a:solidFill>
                        </a:rPr>
                        <a:t>74%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0.4163</a:t>
                      </a:r>
                      <a:endParaRPr lang="zh-CN" altLang="en-US" sz="1800">
                        <a:solidFill>
                          <a:schemeClr val="tx1"/>
                        </a:solidFill>
                        <a:sym typeface="+mn-ea"/>
                      </a:endParaRPr>
                    </a:p>
                    <a:p>
                      <a:pPr algn="ctr">
                        <a:buNone/>
                      </a:pPr>
                      <a:r>
                        <a:rPr lang="zh-CN" altLang="en-US" sz="1800">
                          <a:solidFill>
                            <a:schemeClr val="tx1"/>
                          </a:solidFill>
                          <a:sym typeface="+mn-ea"/>
                        </a:rPr>
                        <a:t>0.4206</a:t>
                      </a:r>
                      <a:endParaRPr lang="zh-CN" altLang="en-US">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MFCC-RNN (after transfer learning)</a:t>
                      </a:r>
                      <a:endParaRPr lang="en-US" altLang="zh-CN">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en-US" altLang="zh-CN" sz="1800">
                          <a:solidFill>
                            <a:schemeClr val="tx1"/>
                          </a:solidFill>
                          <a:sym typeface="+mn-ea"/>
                        </a:rPr>
                        <a:t>Training set</a:t>
                      </a:r>
                      <a:endParaRPr lang="en-US" altLang="zh-CN" sz="1800">
                        <a:solidFill>
                          <a:schemeClr val="tx1"/>
                        </a:solidFill>
                      </a:endParaRPr>
                    </a:p>
                    <a:p>
                      <a:pPr algn="ctr">
                        <a:buNone/>
                      </a:pPr>
                      <a:r>
                        <a:rPr lang="en-US" altLang="zh-CN" sz="1800">
                          <a:solidFill>
                            <a:schemeClr val="tx1"/>
                          </a:solidFill>
                          <a:sym typeface="+mn-ea"/>
                        </a:rPr>
                        <a:t>Validation set</a:t>
                      </a:r>
                      <a:endParaRPr lang="zh-CN" altLang="en-US">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zh-CN" altLang="en-US">
                          <a:solidFill>
                            <a:schemeClr val="tx1"/>
                          </a:solidFill>
                        </a:rPr>
                        <a:t>77.21%</a:t>
                      </a:r>
                      <a:endParaRPr lang="zh-CN" altLang="en-US">
                        <a:solidFill>
                          <a:schemeClr val="tx1"/>
                        </a:solidFill>
                      </a:endParaRPr>
                    </a:p>
                    <a:p>
                      <a:pPr algn="ctr">
                        <a:buNone/>
                      </a:pPr>
                      <a:r>
                        <a:rPr lang="zh-CN" altLang="en-US">
                          <a:solidFill>
                            <a:schemeClr val="tx1"/>
                          </a:solidFill>
                        </a:rPr>
                        <a:t>76.27%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zh-CN" altLang="en-US" sz="1800">
                          <a:solidFill>
                            <a:schemeClr val="tx1"/>
                          </a:solidFill>
                          <a:sym typeface="+mn-ea"/>
                        </a:rPr>
                        <a:t>0.3991</a:t>
                      </a:r>
                      <a:endParaRPr lang="zh-CN" altLang="en-US" sz="1800">
                        <a:solidFill>
                          <a:schemeClr val="tx1"/>
                        </a:solidFill>
                        <a:sym typeface="+mn-ea"/>
                      </a:endParaRPr>
                    </a:p>
                    <a:p>
                      <a:pPr algn="ctr">
                        <a:buNone/>
                      </a:pPr>
                      <a:r>
                        <a:rPr lang="zh-CN" altLang="en-US" sz="1800">
                          <a:solidFill>
                            <a:schemeClr val="tx1"/>
                          </a:solidFill>
                          <a:sym typeface="+mn-ea"/>
                        </a:rPr>
                        <a:t>0.4055</a:t>
                      </a:r>
                      <a:endParaRPr lang="zh-CN" altLang="en-US">
                        <a:solidFill>
                          <a:schemeClr val="tx1"/>
                        </a:solidFill>
                      </a:endParaRPr>
                    </a:p>
                  </a:txBody>
                  <a:tcPr>
                    <a:lnL w="12700" cmpd="sng">
                      <a:solidFill>
                        <a:schemeClr val="tx1"/>
                      </a:solidFill>
                      <a:prstDash val="solid"/>
                    </a:lnL>
                    <a:lnT w="12700" cmpd="sng">
                      <a:solidFill>
                        <a:schemeClr val="tx1"/>
                      </a:solidFill>
                      <a:prstDash val="solid"/>
                    </a:lnT>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Preprocess</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10" name="表格 9"/>
          <p:cNvGraphicFramePr/>
          <p:nvPr>
            <p:custDataLst>
              <p:tags r:id="rId1"/>
            </p:custDataLst>
          </p:nvPr>
        </p:nvGraphicFramePr>
        <p:xfrm>
          <a:off x="1630680" y="1974850"/>
          <a:ext cx="7336155" cy="2870200"/>
        </p:xfrm>
        <a:graphic>
          <a:graphicData uri="http://schemas.openxmlformats.org/drawingml/2006/table">
            <a:tbl>
              <a:tblPr/>
              <a:tblGrid>
                <a:gridCol w="2444750"/>
                <a:gridCol w="2444115"/>
                <a:gridCol w="2447290"/>
              </a:tblGrid>
              <a:tr h="466090">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Stages</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Input</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Output</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6725">
                <a:tc>
                  <a:txBody>
                    <a:bodyPr/>
                    <a:p>
                      <a:pPr indent="0" algn="ctr">
                        <a:lnSpc>
                          <a:spcPct val="180000"/>
                        </a:lnSpc>
                        <a:buNone/>
                      </a:pPr>
                      <a:r>
                        <a:rPr lang="en-US" sz="1600" b="0">
                          <a:latin typeface="Times New Roman" panose="02020603050405020304" charset="0"/>
                          <a:ea typeface="宋体" panose="02010600030101010101" pitchFamily="2" charset="-122"/>
                          <a:cs typeface="Times New Roman" panose="02020603050405020304" charset="0"/>
                        </a:rPr>
                        <a:t>Load data</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CSV files for training validation and test</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Arrays of data points </a:t>
                      </a:r>
                      <a:endParaRPr 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(ID and class)</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Obtaining Corresponding Audio Data</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a:latin typeface="Times New Roman" panose="02020603050405020304" charset="0"/>
                          <a:ea typeface="宋体" panose="02010600030101010101" pitchFamily="2" charset="-122"/>
                          <a:cs typeface="Times New Roman" panose="02020603050405020304" charset="0"/>
                          <a:sym typeface="+mn-ea"/>
                        </a:rPr>
                        <a:t>Corresponding _COVAREP file</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a:latin typeface="Times New Roman" panose="02020603050405020304" charset="0"/>
                          <a:ea typeface="宋体" panose="02010600030101010101" pitchFamily="2" charset="-122"/>
                          <a:cs typeface="Times New Roman" panose="02020603050405020304" charset="0"/>
                          <a:sym typeface="+mn-ea"/>
                        </a:rPr>
                        <a:t>Arrays of data points </a:t>
                      </a:r>
                      <a:endParaRPr 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r>
                        <a:rPr lang="en-US" sz="1600">
                          <a:latin typeface="Times New Roman" panose="02020603050405020304" charset="0"/>
                          <a:ea typeface="宋体" panose="02010600030101010101" pitchFamily="2" charset="-122"/>
                          <a:cs typeface="Times New Roman" panose="02020603050405020304" charset="0"/>
                          <a:sym typeface="+mn-ea"/>
                        </a:rPr>
                        <a:t>(ID and class)</a:t>
                      </a:r>
                      <a:endParaRPr lang="en-US" alt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Upsampling towards training set</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Arrays of training data</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Balanced arrays</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461010" y="438150"/>
            <a:ext cx="7283450" cy="460375"/>
          </a:xfrm>
          <a:prstGeom prst="rect">
            <a:avLst/>
          </a:prstGeom>
          <a:noFill/>
        </p:spPr>
        <p:txBody>
          <a:bodyPr wrap="square" rtlCol="0">
            <a:spAutoFit/>
          </a:bodyPr>
          <a:p>
            <a:r>
              <a:rPr lang="en-US" altLang="zh-CN" sz="2400"/>
              <a:t>Results </a:t>
            </a:r>
            <a:r>
              <a:rPr lang="zh-CN" altLang="en-US" sz="2400"/>
              <a:t>under depressed and non-depressed groups</a:t>
            </a:r>
            <a:endParaRPr lang="zh-CN" altLang="en-US" sz="2400"/>
          </a:p>
        </p:txBody>
      </p:sp>
      <p:graphicFrame>
        <p:nvGraphicFramePr>
          <p:cNvPr id="5" name="表格 4"/>
          <p:cNvGraphicFramePr/>
          <p:nvPr>
            <p:custDataLst>
              <p:tags r:id="rId1"/>
            </p:custDataLst>
          </p:nvPr>
        </p:nvGraphicFramePr>
        <p:xfrm>
          <a:off x="1419860" y="1419225"/>
          <a:ext cx="9217025" cy="4020185"/>
        </p:xfrm>
        <a:graphic>
          <a:graphicData uri="http://schemas.openxmlformats.org/drawingml/2006/table">
            <a:tbl>
              <a:tblPr firstRow="1" bandRow="1">
                <a:tableStyleId>{5C22544A-7EE6-4342-B048-85BDC9FD1C3A}</a:tableStyleId>
              </a:tblPr>
              <a:tblGrid>
                <a:gridCol w="1843405"/>
                <a:gridCol w="1843405"/>
                <a:gridCol w="1843405"/>
                <a:gridCol w="1843405"/>
                <a:gridCol w="1843405"/>
              </a:tblGrid>
              <a:tr h="407035">
                <a:tc>
                  <a:txBody>
                    <a:bodyPr/>
                    <a:p>
                      <a:pPr algn="ctr">
                        <a:buNone/>
                      </a:pPr>
                      <a:r>
                        <a:rPr lang="en-US" altLang="zh-CN">
                          <a:solidFill>
                            <a:schemeClr val="tx1"/>
                          </a:solidFill>
                        </a:rPr>
                        <a:t>Models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Class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Precision</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Recall</a:t>
                      </a:r>
                      <a:endParaRPr lang="en-US" altLang="zh-CN">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F1-score</a:t>
                      </a:r>
                      <a:endParaRPr lang="en-US" altLang="zh-CN">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683260">
                <a:tc>
                  <a:txBody>
                    <a:bodyPr/>
                    <a:p>
                      <a:pPr algn="ctr">
                        <a:buNone/>
                      </a:pPr>
                      <a:r>
                        <a:rPr lang="en-US" altLang="zh-CN">
                          <a:solidFill>
                            <a:schemeClr val="tx1"/>
                          </a:solidFill>
                        </a:rPr>
                        <a:t>MFCC-RNN (base)</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Non-Depressed</a:t>
                      </a:r>
                      <a:endParaRPr lang="en-US" altLang="zh-CN">
                        <a:solidFill>
                          <a:schemeClr val="tx1"/>
                        </a:solidFill>
                      </a:endParaRPr>
                    </a:p>
                    <a:p>
                      <a:pPr algn="ctr">
                        <a:buNone/>
                      </a:pPr>
                      <a:r>
                        <a:rPr lang="en-US" altLang="zh-CN">
                          <a:solidFill>
                            <a:schemeClr val="tx1"/>
                          </a:solidFill>
                        </a:rPr>
                        <a:t>Depressed</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78% </a:t>
                      </a:r>
                      <a:endParaRPr lang="zh-CN" altLang="en-US">
                        <a:solidFill>
                          <a:schemeClr val="tx1"/>
                        </a:solidFill>
                      </a:endParaRPr>
                    </a:p>
                    <a:p>
                      <a:pPr algn="ctr">
                        <a:buNone/>
                      </a:pPr>
                      <a:r>
                        <a:rPr lang="zh-CN" altLang="en-US">
                          <a:solidFill>
                            <a:schemeClr val="tx1"/>
                          </a:solidFill>
                        </a:rPr>
                        <a:t>69%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94%</a:t>
                      </a:r>
                      <a:endParaRPr lang="zh-CN" altLang="en-US" sz="1800">
                        <a:solidFill>
                          <a:schemeClr val="tx1"/>
                        </a:solidFill>
                        <a:sym typeface="+mn-ea"/>
                      </a:endParaRPr>
                    </a:p>
                    <a:p>
                      <a:pPr algn="ctr">
                        <a:buNone/>
                      </a:pPr>
                      <a:r>
                        <a:rPr lang="zh-CN" altLang="en-US" sz="1800">
                          <a:solidFill>
                            <a:schemeClr val="tx1"/>
                          </a:solidFill>
                          <a:sym typeface="+mn-ea"/>
                        </a:rPr>
                        <a:t>35%</a:t>
                      </a:r>
                      <a:r>
                        <a:rPr lang="zh-CN" altLang="en-US" sz="1800">
                          <a:solidFill>
                            <a:schemeClr val="tx1"/>
                          </a:solidFill>
                          <a:sym typeface="+mn-ea"/>
                        </a:rPr>
                        <a:t> </a:t>
                      </a:r>
                      <a:endParaRPr lang="zh-CN" altLang="en-US">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85% </a:t>
                      </a:r>
                      <a:endParaRPr lang="zh-CN" altLang="en-US" sz="1800">
                        <a:solidFill>
                          <a:schemeClr val="tx1"/>
                        </a:solidFill>
                        <a:sym typeface="+mn-ea"/>
                      </a:endParaRPr>
                    </a:p>
                    <a:p>
                      <a:pPr algn="ctr">
                        <a:buNone/>
                      </a:pPr>
                      <a:r>
                        <a:rPr lang="zh-CN" altLang="en-US" sz="1800">
                          <a:solidFill>
                            <a:schemeClr val="tx1"/>
                          </a:solidFill>
                          <a:sym typeface="+mn-ea"/>
                        </a:rPr>
                        <a:t>46%</a:t>
                      </a:r>
                      <a:endParaRPr lang="zh-CN" altLang="en-US">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976630">
                <a:tc>
                  <a:txBody>
                    <a:bodyPr/>
                    <a:p>
                      <a:pPr algn="ctr">
                        <a:buNone/>
                      </a:pPr>
                      <a:r>
                        <a:rPr lang="en-US" altLang="zh-CN">
                          <a:solidFill>
                            <a:schemeClr val="tx1"/>
                          </a:solidFill>
                        </a:rPr>
                        <a:t>MFCC-RNN (</a:t>
                      </a:r>
                      <a:r>
                        <a:rPr lang="zh-CN" altLang="en-US">
                          <a:solidFill>
                            <a:schemeClr val="tx1"/>
                          </a:solidFill>
                        </a:rPr>
                        <a:t>data augmentation</a:t>
                      </a:r>
                      <a:r>
                        <a:rPr lang="en-US" altLang="zh-CN">
                          <a:solidFill>
                            <a:schemeClr val="tx1"/>
                          </a:solidFill>
                        </a:rPr>
                        <a:t>)</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Non-Depressed</a:t>
                      </a:r>
                      <a:endParaRPr lang="en-US" altLang="zh-CN" sz="1800">
                        <a:solidFill>
                          <a:schemeClr val="tx1"/>
                        </a:solidFill>
                      </a:endParaRPr>
                    </a:p>
                    <a:p>
                      <a:pPr algn="ctr">
                        <a:buNone/>
                      </a:pPr>
                      <a:r>
                        <a:rPr lang="en-US" altLang="zh-CN" sz="1800">
                          <a:solidFill>
                            <a:schemeClr val="tx1"/>
                          </a:solidFill>
                          <a:sym typeface="+mn-ea"/>
                        </a:rPr>
                        <a:t>Depressed</a:t>
                      </a:r>
                      <a:endParaRPr lang="zh-CN" alt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75%</a:t>
                      </a:r>
                      <a:endParaRPr lang="zh-CN" altLang="en-US">
                        <a:solidFill>
                          <a:schemeClr val="tx1"/>
                        </a:solidFill>
                      </a:endParaRPr>
                    </a:p>
                    <a:p>
                      <a:pPr algn="ctr">
                        <a:buNone/>
                      </a:pPr>
                      <a:r>
                        <a:rPr lang="zh-CN" altLang="en-US">
                          <a:solidFill>
                            <a:schemeClr val="tx1"/>
                          </a:solidFill>
                        </a:rPr>
                        <a:t>70%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95%</a:t>
                      </a:r>
                      <a:endParaRPr lang="zh-CN" altLang="en-US" sz="1800">
                        <a:solidFill>
                          <a:schemeClr val="tx1"/>
                        </a:solidFill>
                        <a:sym typeface="+mn-ea"/>
                      </a:endParaRPr>
                    </a:p>
                    <a:p>
                      <a:pPr algn="ctr">
                        <a:buNone/>
                      </a:pPr>
                      <a:r>
                        <a:rPr lang="zh-CN" altLang="en-US" sz="1800">
                          <a:solidFill>
                            <a:schemeClr val="tx1"/>
                          </a:solidFill>
                          <a:sym typeface="+mn-ea"/>
                        </a:rPr>
                        <a:t>26%</a:t>
                      </a:r>
                      <a:endParaRPr lang="zh-CN" altLang="en-US">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84%</a:t>
                      </a:r>
                      <a:endParaRPr lang="zh-CN" altLang="en-US" sz="1800">
                        <a:solidFill>
                          <a:schemeClr val="tx1"/>
                        </a:solidFill>
                        <a:sym typeface="+mn-ea"/>
                      </a:endParaRPr>
                    </a:p>
                    <a:p>
                      <a:pPr algn="ctr">
                        <a:buNone/>
                      </a:pPr>
                      <a:r>
                        <a:rPr lang="zh-CN" altLang="en-US" sz="1800">
                          <a:solidFill>
                            <a:schemeClr val="tx1"/>
                          </a:solidFill>
                          <a:sym typeface="+mn-ea"/>
                        </a:rPr>
                        <a:t>38%</a:t>
                      </a:r>
                      <a:endParaRPr lang="zh-CN" altLang="en-US">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976630">
                <a:tc>
                  <a:txBody>
                    <a:bodyPr/>
                    <a:p>
                      <a:pPr algn="ctr">
                        <a:buNone/>
                      </a:pPr>
                      <a:r>
                        <a:rPr lang="en-US" altLang="zh-CN">
                          <a:solidFill>
                            <a:schemeClr val="tx1"/>
                          </a:solidFill>
                        </a:rPr>
                        <a:t>MFCC-RNN (after transfer learning)</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Non-Depressed</a:t>
                      </a:r>
                      <a:endParaRPr lang="en-US" altLang="zh-CN" sz="1800">
                        <a:solidFill>
                          <a:schemeClr val="tx1"/>
                        </a:solidFill>
                      </a:endParaRPr>
                    </a:p>
                    <a:p>
                      <a:pPr algn="ctr">
                        <a:buNone/>
                      </a:pPr>
                      <a:r>
                        <a:rPr lang="en-US" altLang="zh-CN" sz="1800">
                          <a:solidFill>
                            <a:schemeClr val="tx1"/>
                          </a:solidFill>
                          <a:sym typeface="+mn-ea"/>
                        </a:rPr>
                        <a:t>Depressed</a:t>
                      </a:r>
                      <a:endParaRPr lang="zh-CN" alt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78%   </a:t>
                      </a:r>
                      <a:endParaRPr lang="zh-CN" altLang="en-US">
                        <a:solidFill>
                          <a:schemeClr val="tx1"/>
                        </a:solidFill>
                      </a:endParaRPr>
                    </a:p>
                    <a:p>
                      <a:pPr algn="ctr">
                        <a:buNone/>
                      </a:pPr>
                      <a:r>
                        <a:rPr lang="zh-CN" altLang="en-US">
                          <a:solidFill>
                            <a:schemeClr val="tx1"/>
                          </a:solidFill>
                        </a:rPr>
                        <a:t>69%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94%</a:t>
                      </a:r>
                      <a:endParaRPr lang="zh-CN" altLang="en-US" sz="1800">
                        <a:solidFill>
                          <a:schemeClr val="tx1"/>
                        </a:solidFill>
                        <a:sym typeface="+mn-ea"/>
                      </a:endParaRPr>
                    </a:p>
                    <a:p>
                      <a:pPr algn="ctr">
                        <a:buNone/>
                      </a:pPr>
                      <a:r>
                        <a:rPr lang="zh-CN" altLang="en-US" sz="1800">
                          <a:solidFill>
                            <a:schemeClr val="tx1"/>
                          </a:solidFill>
                          <a:sym typeface="+mn-ea"/>
                        </a:rPr>
                        <a:t>35%</a:t>
                      </a:r>
                      <a:endParaRPr lang="zh-CN" altLang="en-US">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85%</a:t>
                      </a:r>
                      <a:endParaRPr lang="zh-CN" altLang="en-US" sz="1800">
                        <a:solidFill>
                          <a:schemeClr val="tx1"/>
                        </a:solidFill>
                        <a:sym typeface="+mn-ea"/>
                      </a:endParaRPr>
                    </a:p>
                    <a:p>
                      <a:pPr algn="ctr">
                        <a:buNone/>
                      </a:pPr>
                      <a:r>
                        <a:rPr lang="zh-CN" altLang="en-US" sz="1800">
                          <a:solidFill>
                            <a:schemeClr val="tx1"/>
                          </a:solidFill>
                          <a:sym typeface="+mn-ea"/>
                        </a:rPr>
                        <a:t>46%</a:t>
                      </a:r>
                      <a:endParaRPr lang="zh-CN" altLang="en-US">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976630">
                <a:tc>
                  <a:txBody>
                    <a:bodyPr/>
                    <a:p>
                      <a:pPr algn="ctr">
                        <a:buNone/>
                      </a:pPr>
                      <a:r>
                        <a:rPr lang="en-US" altLang="zh-CN">
                          <a:solidFill>
                            <a:schemeClr val="tx1"/>
                          </a:solidFill>
                        </a:rPr>
                        <a:t>MFCC-RNN (adding 20% gaussian noise)</a:t>
                      </a:r>
                      <a:endParaRPr lang="en-US" altLang="zh-CN">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en-US" altLang="zh-CN" sz="1800">
                          <a:solidFill>
                            <a:schemeClr val="tx1"/>
                          </a:solidFill>
                          <a:sym typeface="+mn-ea"/>
                        </a:rPr>
                        <a:t>Non-Depressed</a:t>
                      </a:r>
                      <a:endParaRPr lang="en-US" altLang="zh-CN" sz="1800">
                        <a:solidFill>
                          <a:schemeClr val="tx1"/>
                        </a:solidFill>
                      </a:endParaRPr>
                    </a:p>
                    <a:p>
                      <a:pPr algn="ctr">
                        <a:buNone/>
                      </a:pPr>
                      <a:r>
                        <a:rPr lang="en-US" altLang="zh-CN" sz="1800">
                          <a:solidFill>
                            <a:schemeClr val="tx1"/>
                          </a:solidFill>
                          <a:sym typeface="+mn-ea"/>
                        </a:rPr>
                        <a:t>Depressed</a:t>
                      </a:r>
                      <a:endParaRPr lang="zh-CN" altLang="en-US">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zh-CN" altLang="en-US">
                          <a:solidFill>
                            <a:schemeClr val="tx1"/>
                          </a:solidFill>
                        </a:rPr>
                        <a:t>7</a:t>
                      </a:r>
                      <a:r>
                        <a:rPr lang="en-US" altLang="zh-CN">
                          <a:solidFill>
                            <a:schemeClr val="tx1"/>
                          </a:solidFill>
                        </a:rPr>
                        <a:t>3</a:t>
                      </a:r>
                      <a:r>
                        <a:rPr lang="zh-CN" altLang="en-US">
                          <a:solidFill>
                            <a:schemeClr val="tx1"/>
                          </a:solidFill>
                        </a:rPr>
                        <a:t>%   </a:t>
                      </a:r>
                      <a:endParaRPr lang="zh-CN" altLang="en-US">
                        <a:solidFill>
                          <a:schemeClr val="tx1"/>
                        </a:solidFill>
                      </a:endParaRPr>
                    </a:p>
                    <a:p>
                      <a:pPr algn="ctr">
                        <a:buNone/>
                      </a:pPr>
                      <a:r>
                        <a:rPr lang="en-US" altLang="zh-CN">
                          <a:solidFill>
                            <a:schemeClr val="tx1"/>
                          </a:solidFill>
                        </a:rPr>
                        <a:t>41</a:t>
                      </a:r>
                      <a:r>
                        <a:rPr lang="zh-CN" altLang="en-US">
                          <a:solidFill>
                            <a:schemeClr val="tx1"/>
                          </a:solidFill>
                        </a:rPr>
                        <a:t>%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en-US" altLang="zh-CN" sz="1800">
                          <a:solidFill>
                            <a:schemeClr val="tx1"/>
                          </a:solidFill>
                          <a:sym typeface="+mn-ea"/>
                        </a:rPr>
                        <a:t>88</a:t>
                      </a:r>
                      <a:r>
                        <a:rPr lang="zh-CN" altLang="en-US" sz="1800">
                          <a:solidFill>
                            <a:schemeClr val="tx1"/>
                          </a:solidFill>
                          <a:sym typeface="+mn-ea"/>
                        </a:rPr>
                        <a:t>%</a:t>
                      </a:r>
                      <a:endParaRPr lang="zh-CN" altLang="en-US" sz="1800">
                        <a:solidFill>
                          <a:schemeClr val="tx1"/>
                        </a:solidFill>
                        <a:sym typeface="+mn-ea"/>
                      </a:endParaRPr>
                    </a:p>
                    <a:p>
                      <a:pPr algn="ctr">
                        <a:buNone/>
                      </a:pPr>
                      <a:r>
                        <a:rPr lang="en-US" altLang="zh-CN" sz="1800">
                          <a:solidFill>
                            <a:schemeClr val="tx1"/>
                          </a:solidFill>
                          <a:sym typeface="+mn-ea"/>
                        </a:rPr>
                        <a:t>21</a:t>
                      </a:r>
                      <a:r>
                        <a:rPr lang="zh-CN" altLang="en-US" sz="1800">
                          <a:solidFill>
                            <a:schemeClr val="tx1"/>
                          </a:solidFill>
                          <a:sym typeface="+mn-ea"/>
                        </a:rPr>
                        <a:t>%</a:t>
                      </a:r>
                      <a:endParaRPr lang="zh-CN" altLang="en-US">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noFill/>
                  </a:tcPr>
                </a:tc>
                <a:tc>
                  <a:txBody>
                    <a:bodyPr/>
                    <a:p>
                      <a:pPr algn="ctr">
                        <a:buNone/>
                      </a:pPr>
                      <a:r>
                        <a:rPr lang="zh-CN" altLang="en-US" sz="1800">
                          <a:solidFill>
                            <a:schemeClr val="tx1"/>
                          </a:solidFill>
                          <a:sym typeface="+mn-ea"/>
                        </a:rPr>
                        <a:t>8</a:t>
                      </a:r>
                      <a:r>
                        <a:rPr lang="en-US" altLang="zh-CN" sz="1800">
                          <a:solidFill>
                            <a:schemeClr val="tx1"/>
                          </a:solidFill>
                          <a:sym typeface="+mn-ea"/>
                        </a:rPr>
                        <a:t>0</a:t>
                      </a:r>
                      <a:r>
                        <a:rPr lang="zh-CN" altLang="en-US" sz="1800">
                          <a:solidFill>
                            <a:schemeClr val="tx1"/>
                          </a:solidFill>
                          <a:sym typeface="+mn-ea"/>
                        </a:rPr>
                        <a:t>%</a:t>
                      </a:r>
                      <a:endParaRPr lang="zh-CN" altLang="en-US" sz="1800">
                        <a:solidFill>
                          <a:schemeClr val="tx1"/>
                        </a:solidFill>
                        <a:sym typeface="+mn-ea"/>
                      </a:endParaRPr>
                    </a:p>
                    <a:p>
                      <a:pPr algn="ctr">
                        <a:buNone/>
                      </a:pPr>
                      <a:r>
                        <a:rPr lang="en-US" altLang="zh-CN" sz="1800">
                          <a:solidFill>
                            <a:schemeClr val="tx1"/>
                          </a:solidFill>
                          <a:sym typeface="+mn-ea"/>
                        </a:rPr>
                        <a:t>27</a:t>
                      </a:r>
                      <a:r>
                        <a:rPr lang="zh-CN" altLang="en-US" sz="1800">
                          <a:solidFill>
                            <a:schemeClr val="tx1"/>
                          </a:solidFill>
                          <a:sym typeface="+mn-ea"/>
                        </a:rPr>
                        <a:t>%</a:t>
                      </a:r>
                      <a:endParaRPr lang="zh-CN" altLang="en-US">
                        <a:solidFill>
                          <a:schemeClr val="tx1"/>
                        </a:solidFill>
                      </a:endParaRPr>
                    </a:p>
                  </a:txBody>
                  <a:tcPr>
                    <a:lnL w="12700">
                      <a:solidFill>
                        <a:schemeClr val="tx1"/>
                      </a:solidFill>
                      <a:prstDash val="solid"/>
                    </a:lnL>
                    <a:lnT w="12700" cmpd="sng">
                      <a:solidFill>
                        <a:schemeClr val="tx1"/>
                      </a:solidFill>
                      <a:prstDash val="solid"/>
                    </a:lnT>
                    <a:no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662305" y="505460"/>
            <a:ext cx="5920740" cy="460375"/>
          </a:xfrm>
          <a:prstGeom prst="rect">
            <a:avLst/>
          </a:prstGeom>
          <a:noFill/>
        </p:spPr>
        <p:txBody>
          <a:bodyPr wrap="square" rtlCol="0">
            <a:spAutoFit/>
          </a:bodyPr>
          <a:p>
            <a:r>
              <a:rPr lang="zh-CN" altLang="en-US" sz="2400"/>
              <a:t>Comparison with </a:t>
            </a:r>
            <a:r>
              <a:rPr lang="en-US" altLang="zh-CN" sz="2400"/>
              <a:t>other </a:t>
            </a:r>
            <a:r>
              <a:rPr lang="zh-CN" altLang="en-US" sz="2400"/>
              <a:t>existing methods</a:t>
            </a:r>
            <a:endParaRPr lang="zh-CN" altLang="en-US" sz="2400"/>
          </a:p>
        </p:txBody>
      </p:sp>
      <p:pic>
        <p:nvPicPr>
          <p:cNvPr id="6" name="图片 5"/>
          <p:cNvPicPr>
            <a:picLocks noChangeAspect="1"/>
          </p:cNvPicPr>
          <p:nvPr/>
        </p:nvPicPr>
        <p:blipFill>
          <a:blip r:embed="rId1"/>
          <a:stretch>
            <a:fillRect/>
          </a:stretch>
        </p:blipFill>
        <p:spPr>
          <a:xfrm>
            <a:off x="725805" y="1017905"/>
            <a:ext cx="6182360" cy="5601970"/>
          </a:xfrm>
          <a:prstGeom prst="rect">
            <a:avLst/>
          </a:prstGeom>
        </p:spPr>
      </p:pic>
      <p:sp>
        <p:nvSpPr>
          <p:cNvPr id="7" name="文本框 6"/>
          <p:cNvSpPr txBox="1"/>
          <p:nvPr/>
        </p:nvSpPr>
        <p:spPr>
          <a:xfrm>
            <a:off x="8281035" y="1331595"/>
            <a:ext cx="3328670" cy="1014730"/>
          </a:xfrm>
          <a:prstGeom prst="rect">
            <a:avLst/>
          </a:prstGeom>
          <a:noFill/>
        </p:spPr>
        <p:txBody>
          <a:bodyPr wrap="square" rtlCol="0">
            <a:spAutoFit/>
          </a:bodyPr>
          <a:p>
            <a:r>
              <a:rPr lang="en-US" altLang="zh-CN" sz="1200"/>
              <a:t>[3] L. Yang, H. Sahli, X. Xia, E. Pei, M.C. Oveneke, D. Jiang, </a:t>
            </a:r>
            <a:r>
              <a:rPr lang="en-US" altLang="zh-CN" sz="1200" b="1"/>
              <a:t>Hybrid depression classification and estimation from audio video and text information</a:t>
            </a:r>
            <a:r>
              <a:rPr lang="en-US" altLang="zh-CN" sz="1200"/>
              <a:t>, in: Proceedings of the 7th Annual Workshop on Audio/Visual Emotion Challenge, ACM, pp. 45–51.</a:t>
            </a:r>
            <a:endParaRPr lang="en-US" altLang="zh-CN" sz="1200"/>
          </a:p>
        </p:txBody>
      </p:sp>
      <p:pic>
        <p:nvPicPr>
          <p:cNvPr id="8" name="图片 7"/>
          <p:cNvPicPr>
            <a:picLocks noChangeAspect="1"/>
          </p:cNvPicPr>
          <p:nvPr/>
        </p:nvPicPr>
        <p:blipFill>
          <a:blip r:embed="rId2"/>
          <a:stretch>
            <a:fillRect/>
          </a:stretch>
        </p:blipFill>
        <p:spPr>
          <a:xfrm>
            <a:off x="927735" y="1699895"/>
            <a:ext cx="370205" cy="317500"/>
          </a:xfrm>
          <a:prstGeom prst="rect">
            <a:avLst/>
          </a:prstGeom>
        </p:spPr>
      </p:pic>
      <p:pic>
        <p:nvPicPr>
          <p:cNvPr id="9" name="图片 8"/>
          <p:cNvPicPr>
            <a:picLocks noChangeAspect="1"/>
          </p:cNvPicPr>
          <p:nvPr/>
        </p:nvPicPr>
        <p:blipFill>
          <a:blip r:embed="rId3"/>
          <a:stretch>
            <a:fillRect/>
          </a:stretch>
        </p:blipFill>
        <p:spPr>
          <a:xfrm>
            <a:off x="861695" y="2360930"/>
            <a:ext cx="401320" cy="313690"/>
          </a:xfrm>
          <a:prstGeom prst="rect">
            <a:avLst/>
          </a:prstGeom>
        </p:spPr>
      </p:pic>
      <p:pic>
        <p:nvPicPr>
          <p:cNvPr id="10" name="图片 9"/>
          <p:cNvPicPr>
            <a:picLocks noChangeAspect="1"/>
          </p:cNvPicPr>
          <p:nvPr/>
        </p:nvPicPr>
        <p:blipFill>
          <a:blip r:embed="rId4"/>
          <a:stretch>
            <a:fillRect/>
          </a:stretch>
        </p:blipFill>
        <p:spPr>
          <a:xfrm>
            <a:off x="927735" y="3018155"/>
            <a:ext cx="369570" cy="361950"/>
          </a:xfrm>
          <a:prstGeom prst="rect">
            <a:avLst/>
          </a:prstGeom>
        </p:spPr>
      </p:pic>
      <p:sp>
        <p:nvSpPr>
          <p:cNvPr id="11" name="文本框 10"/>
          <p:cNvSpPr txBox="1"/>
          <p:nvPr/>
        </p:nvSpPr>
        <p:spPr>
          <a:xfrm>
            <a:off x="8281035" y="2553335"/>
            <a:ext cx="3328670" cy="1014730"/>
          </a:xfrm>
          <a:prstGeom prst="rect">
            <a:avLst/>
          </a:prstGeom>
          <a:noFill/>
        </p:spPr>
        <p:txBody>
          <a:bodyPr wrap="square" rtlCol="0">
            <a:spAutoFit/>
          </a:bodyPr>
          <a:p>
            <a:r>
              <a:rPr lang="en-US" altLang="zh-CN" sz="1200"/>
              <a:t>[4] L. Yang, D. Jiang, X. Xia, E. Pei, M.C. Oveneke, H. Sahli, </a:t>
            </a:r>
            <a:r>
              <a:rPr lang="en-US" altLang="zh-CN" sz="1200" b="1"/>
              <a:t>Multimodal measurement of depression using deep learning models</a:t>
            </a:r>
            <a:r>
              <a:rPr lang="en-US" altLang="zh-CN" sz="1200"/>
              <a:t>, in: Proceedings of the 7th Annual Workshop on Audio/Visual Emotion Challenge, ACM, pp. 53–59.</a:t>
            </a:r>
            <a:endParaRPr lang="en-US" altLang="zh-CN" sz="1200"/>
          </a:p>
        </p:txBody>
      </p:sp>
      <p:sp>
        <p:nvSpPr>
          <p:cNvPr id="12" name="文本框 11"/>
          <p:cNvSpPr txBox="1"/>
          <p:nvPr/>
        </p:nvSpPr>
        <p:spPr>
          <a:xfrm>
            <a:off x="8341995" y="3844290"/>
            <a:ext cx="3328670" cy="1014730"/>
          </a:xfrm>
          <a:prstGeom prst="rect">
            <a:avLst/>
          </a:prstGeom>
          <a:noFill/>
        </p:spPr>
        <p:txBody>
          <a:bodyPr wrap="square" rtlCol="0">
            <a:spAutoFit/>
          </a:bodyPr>
          <a:p>
            <a:r>
              <a:rPr lang="en-US" altLang="zh-CN" sz="1200"/>
              <a:t>[5] X. Ma, H. Yang,Q. Chen, D. Huang, Y. Wang, </a:t>
            </a:r>
            <a:r>
              <a:rPr lang="en-US" altLang="zh-CN" sz="1200" b="1"/>
              <a:t>Depaudionet: An efficient deep model for audio based depression classification</a:t>
            </a:r>
            <a:r>
              <a:rPr lang="en-US" altLang="zh-CN" sz="1200"/>
              <a:t>, in: Proceedings of the 6th International Workshop on Audio/Visual Emotion Challenge, ACM, pp. 35–42.</a:t>
            </a:r>
            <a:endParaRPr lang="en-US" altLang="zh-CN" sz="12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119745" y="652780"/>
            <a:ext cx="1872615" cy="368300"/>
          </a:xfrm>
          <a:prstGeom prst="rect">
            <a:avLst/>
          </a:prstGeom>
          <a:noFill/>
        </p:spPr>
        <p:txBody>
          <a:bodyPr wrap="square" rtlCol="0" anchor="t">
            <a:spAutoFit/>
          </a:bodyPr>
          <a:p>
            <a:r>
              <a:rPr lang="zh-CN" altLang="en-US"/>
              <a:t>AVi-D dataset</a:t>
            </a:r>
            <a:endParaRPr lang="zh-CN" altLang="en-US"/>
          </a:p>
        </p:txBody>
      </p:sp>
      <p:sp>
        <p:nvSpPr>
          <p:cNvPr id="6" name="文本框 5"/>
          <p:cNvSpPr txBox="1"/>
          <p:nvPr/>
        </p:nvSpPr>
        <p:spPr>
          <a:xfrm>
            <a:off x="7000875" y="1167130"/>
            <a:ext cx="4922520" cy="4523105"/>
          </a:xfrm>
          <a:prstGeom prst="rect">
            <a:avLst/>
          </a:prstGeom>
          <a:noFill/>
        </p:spPr>
        <p:txBody>
          <a:bodyPr wrap="square" rtlCol="0">
            <a:spAutoFit/>
          </a:bodyPr>
          <a:p>
            <a:r>
              <a:rPr lang="zh-CN" altLang="en-US"/>
              <a:t>The AVi-D dataset is depression and affects database. 300 audio recordings are collected from 292 participants who go through</a:t>
            </a:r>
            <a:r>
              <a:rPr lang="en-US" altLang="zh-CN"/>
              <a:t> </a:t>
            </a:r>
            <a:r>
              <a:rPr lang="zh-CN" altLang="en-US"/>
              <a:t>two different tasks: </a:t>
            </a:r>
            <a:endParaRPr lang="zh-CN" altLang="en-US"/>
          </a:p>
          <a:p>
            <a:r>
              <a:rPr lang="zh-CN" altLang="en-US"/>
              <a:t>Northwind task (reading task) and the Freeform task (answering questions). </a:t>
            </a:r>
            <a:endParaRPr lang="zh-CN" altLang="en-US"/>
          </a:p>
          <a:p>
            <a:endParaRPr lang="zh-CN" altLang="en-US"/>
          </a:p>
          <a:p>
            <a:r>
              <a:rPr lang="zh-CN" altLang="en-US"/>
              <a:t>Approximately, 150 audio recordings are available per task. The AVi-D corpus is based on the</a:t>
            </a:r>
            <a:r>
              <a:rPr lang="en-US" altLang="zh-CN"/>
              <a:t> </a:t>
            </a:r>
            <a:r>
              <a:rPr lang="zh-CN" altLang="en-US"/>
              <a:t>commonly used depression</a:t>
            </a:r>
            <a:r>
              <a:rPr lang="en-US" altLang="zh-CN"/>
              <a:t> assessment test: </a:t>
            </a:r>
            <a:r>
              <a:rPr lang="en-US" altLang="zh-CN" b="1"/>
              <a:t>The Beck Depression Inventory-II</a:t>
            </a:r>
            <a:r>
              <a:rPr lang="en-US" altLang="zh-CN"/>
              <a:t> for assessing the severity levels of depression. </a:t>
            </a:r>
            <a:endParaRPr lang="en-US" altLang="zh-CN"/>
          </a:p>
          <a:p>
            <a:endParaRPr lang="en-US" altLang="zh-CN"/>
          </a:p>
          <a:p>
            <a:r>
              <a:rPr lang="en-US" altLang="zh-CN"/>
              <a:t>The audio recordings are labeled by the BDI-II scores ranging from 0 to 63. For a score below 14, the patient is labeled non-depressed.</a:t>
            </a:r>
            <a:endParaRPr lang="en-US" altLang="zh-CN"/>
          </a:p>
        </p:txBody>
      </p:sp>
      <p:sp>
        <p:nvSpPr>
          <p:cNvPr id="3" name="文本框 2"/>
          <p:cNvSpPr txBox="1"/>
          <p:nvPr/>
        </p:nvSpPr>
        <p:spPr>
          <a:xfrm>
            <a:off x="662305" y="505460"/>
            <a:ext cx="5920740" cy="460375"/>
          </a:xfrm>
          <a:prstGeom prst="rect">
            <a:avLst/>
          </a:prstGeom>
          <a:noFill/>
        </p:spPr>
        <p:txBody>
          <a:bodyPr wrap="square" rtlCol="0">
            <a:spAutoFit/>
          </a:bodyPr>
          <a:p>
            <a:pPr indent="0">
              <a:buFont typeface="Arial" panose="020B0604020202020204" pitchFamily="34" charset="0"/>
              <a:buNone/>
            </a:pPr>
            <a:r>
              <a:rPr lang="zh-CN" altLang="en-US" sz="2400">
                <a:sym typeface="+mn-ea"/>
              </a:rPr>
              <a:t>Generalization to </a:t>
            </a:r>
            <a:r>
              <a:rPr lang="en-US" altLang="zh-CN" sz="2400">
                <a:sym typeface="+mn-ea"/>
              </a:rPr>
              <a:t>AVi-D dataset - results</a:t>
            </a:r>
            <a:endParaRPr lang="en-US" sz="2400"/>
          </a:p>
        </p:txBody>
      </p:sp>
      <p:pic>
        <p:nvPicPr>
          <p:cNvPr id="7" name="图片 6"/>
          <p:cNvPicPr>
            <a:picLocks noChangeAspect="1"/>
          </p:cNvPicPr>
          <p:nvPr/>
        </p:nvPicPr>
        <p:blipFill>
          <a:blip r:embed="rId1"/>
          <a:stretch>
            <a:fillRect/>
          </a:stretch>
        </p:blipFill>
        <p:spPr>
          <a:xfrm>
            <a:off x="444500" y="1670685"/>
            <a:ext cx="6250940" cy="27324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6568440" cy="645160"/>
          </a:xfrm>
          <a:prstGeom prst="rect">
            <a:avLst/>
          </a:prstGeom>
          <a:noFill/>
        </p:spPr>
        <p:txBody>
          <a:bodyPr wrap="square" rtlCol="0">
            <a:spAutoFit/>
          </a:bodyPr>
          <a:p>
            <a:r>
              <a:rPr lang="en-US" altLang="zh-CN"/>
              <a:t>Literature reviewing and organizing - Data augmentation &amp; ststistical models.</a:t>
            </a:r>
            <a:endParaRPr lang="en-US" altLang="zh-CN"/>
          </a:p>
        </p:txBody>
      </p:sp>
      <p:sp>
        <p:nvSpPr>
          <p:cNvPr id="6" name="文本框 5"/>
          <p:cNvSpPr txBox="1"/>
          <p:nvPr/>
        </p:nvSpPr>
        <p:spPr>
          <a:xfrm>
            <a:off x="933450" y="2889250"/>
            <a:ext cx="6971030" cy="922020"/>
          </a:xfrm>
          <a:prstGeom prst="rect">
            <a:avLst/>
          </a:prstGeom>
          <a:noFill/>
        </p:spPr>
        <p:txBody>
          <a:bodyPr wrap="square" rtlCol="0">
            <a:spAutoFit/>
          </a:bodyPr>
          <a:p>
            <a:r>
              <a:rPr lang="zh-CN" altLang="en-US"/>
              <a:t>Jayawardena, S., Epps, J., &amp; Ambikairajah, E. (2020). </a:t>
            </a:r>
            <a:r>
              <a:rPr lang="zh-CN" altLang="en-US" b="1"/>
              <a:t>Ordinal logistic regression with partial proportional odds for depression prediction.</a:t>
            </a:r>
            <a:r>
              <a:rPr lang="zh-CN" altLang="en-US"/>
              <a:t> IEEE Transactions on Affective Computing, 14(1), 563-577.</a:t>
            </a:r>
            <a:endParaRPr lang="zh-CN" altLang="en-US"/>
          </a:p>
        </p:txBody>
      </p:sp>
      <p:sp>
        <p:nvSpPr>
          <p:cNvPr id="8" name="文本框 7"/>
          <p:cNvSpPr txBox="1"/>
          <p:nvPr/>
        </p:nvSpPr>
        <p:spPr>
          <a:xfrm>
            <a:off x="7904480" y="3166110"/>
            <a:ext cx="2350135" cy="368300"/>
          </a:xfrm>
          <a:prstGeom prst="rect">
            <a:avLst/>
          </a:prstGeom>
          <a:noFill/>
        </p:spPr>
        <p:txBody>
          <a:bodyPr wrap="square" rtlCol="0" anchor="t">
            <a:spAutoFit/>
          </a:bodyPr>
          <a:p>
            <a:r>
              <a:rPr lang="zh-CN" altLang="en-US"/>
              <a:t>DAIC-WOZ and AViD</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presentation:~13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Apr 03</a:t>
            </a:r>
            <a:endParaRPr lang="en-US" altLang="zh-CN"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09930" y="513080"/>
            <a:ext cx="7432040" cy="1014730"/>
          </a:xfrm>
          <a:prstGeom prst="rect">
            <a:avLst/>
          </a:prstGeom>
          <a:noFill/>
        </p:spPr>
        <p:txBody>
          <a:bodyPr wrap="square" rtlCol="0">
            <a:spAutoFit/>
          </a:bodyPr>
          <a:p>
            <a:r>
              <a:rPr lang="zh-CN" altLang="en-US" sz="2000"/>
              <a:t>Jayawardena, S., Epps, J., &amp; Ambikairajah, E. (2020). </a:t>
            </a:r>
            <a:r>
              <a:rPr lang="zh-CN" altLang="en-US" sz="2000" b="1"/>
              <a:t>Ordinal logistic regression with partial proportional odds for depression prediction.</a:t>
            </a:r>
            <a:r>
              <a:rPr lang="zh-CN" altLang="en-US" sz="2000"/>
              <a:t> IEEE Transactions on Affective Computing, 14(1), 563-577.</a:t>
            </a:r>
            <a:endParaRPr lang="zh-CN" altLang="en-US" sz="2000"/>
          </a:p>
        </p:txBody>
      </p:sp>
      <p:sp>
        <p:nvSpPr>
          <p:cNvPr id="2" name="文本框 1"/>
          <p:cNvSpPr txBox="1"/>
          <p:nvPr/>
        </p:nvSpPr>
        <p:spPr>
          <a:xfrm>
            <a:off x="848360" y="1882775"/>
            <a:ext cx="7320915" cy="3415030"/>
          </a:xfrm>
          <a:prstGeom prst="rect">
            <a:avLst/>
          </a:prstGeom>
          <a:noFill/>
        </p:spPr>
        <p:txBody>
          <a:bodyPr wrap="square" rtlCol="0">
            <a:spAutoFit/>
          </a:bodyPr>
          <a:p>
            <a:pPr marL="285750" indent="-285750">
              <a:buFont typeface="Arial" panose="020B0604020202020204" pitchFamily="34" charset="0"/>
              <a:buChar char="•"/>
            </a:pPr>
            <a:r>
              <a:rPr lang="en-US" altLang="zh-CN"/>
              <a:t>This paper i</a:t>
            </a:r>
            <a:r>
              <a:rPr lang="zh-CN" altLang="en-US"/>
              <a:t>nvestigate</a:t>
            </a:r>
            <a:r>
              <a:rPr lang="en-US" altLang="zh-CN"/>
              <a:t>s</a:t>
            </a:r>
            <a:r>
              <a:rPr lang="zh-CN" altLang="en-US"/>
              <a:t> proportionality structures and model selection for the design of </a:t>
            </a:r>
            <a:r>
              <a:rPr lang="zh-CN" altLang="en-US" b="1"/>
              <a:t>ordinal regression systems within the logistic regression framework</a:t>
            </a:r>
            <a:r>
              <a:rPr lang="zh-CN" altLang="en-US"/>
              <a:t>.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A new </a:t>
            </a:r>
            <a:r>
              <a:rPr lang="zh-CN" altLang="en-US" b="1"/>
              <a:t>greedy-based algorithm for partial proportional odds model selection</a:t>
            </a:r>
            <a:r>
              <a:rPr lang="zh-CN" altLang="en-US"/>
              <a:t> (GREP) is proposed that allows the parsimonious design of effective ordinal logistic regression models, which avoids an exhaustive search and </a:t>
            </a:r>
            <a:r>
              <a:rPr lang="zh-CN" altLang="en-US" b="1"/>
              <a:t>outperforms model selection using the Brant test</a:t>
            </a:r>
            <a:r>
              <a:rPr lang="zh-CN" altLang="en-US"/>
              <a:t>.</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Evaluations on the DAIC-WOZ and AViD depression corpora show that OLR models exploiting GREP can outperform two competitive baseline systems (GSR and CNN), in terms of both RMSE and Spearman correlation.</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577975" y="2995930"/>
            <a:ext cx="2599690" cy="460375"/>
          </a:xfrm>
          <a:prstGeom prst="rect">
            <a:avLst/>
          </a:prstGeom>
          <a:noFill/>
        </p:spPr>
        <p:txBody>
          <a:bodyPr wrap="square" rtlCol="0">
            <a:spAutoFit/>
          </a:bodyPr>
          <a:p>
            <a:r>
              <a:rPr lang="en-US" altLang="zh-CN" sz="2400"/>
              <a:t>Classification</a:t>
            </a:r>
            <a:endParaRPr lang="en-US" altLang="zh-CN" sz="2400"/>
          </a:p>
        </p:txBody>
      </p:sp>
      <p:sp>
        <p:nvSpPr>
          <p:cNvPr id="6" name="文本框 5"/>
          <p:cNvSpPr txBox="1"/>
          <p:nvPr/>
        </p:nvSpPr>
        <p:spPr>
          <a:xfrm>
            <a:off x="6830695" y="2995930"/>
            <a:ext cx="2599690" cy="460375"/>
          </a:xfrm>
          <a:prstGeom prst="rect">
            <a:avLst/>
          </a:prstGeom>
          <a:noFill/>
        </p:spPr>
        <p:txBody>
          <a:bodyPr wrap="square" rtlCol="0">
            <a:spAutoFit/>
          </a:bodyPr>
          <a:p>
            <a:r>
              <a:rPr lang="en-US" altLang="zh-CN" sz="2400"/>
              <a:t>Regression</a:t>
            </a:r>
            <a:endParaRPr lang="en-US" altLang="zh-CN" sz="2400"/>
          </a:p>
        </p:txBody>
      </p:sp>
      <p:sp>
        <p:nvSpPr>
          <p:cNvPr id="7" name="文本框 6"/>
          <p:cNvSpPr txBox="1"/>
          <p:nvPr/>
        </p:nvSpPr>
        <p:spPr>
          <a:xfrm>
            <a:off x="840740" y="3560445"/>
            <a:ext cx="4319905" cy="2306955"/>
          </a:xfrm>
          <a:prstGeom prst="rect">
            <a:avLst/>
          </a:prstGeom>
          <a:noFill/>
        </p:spPr>
        <p:txBody>
          <a:bodyPr wrap="square" rtlCol="0">
            <a:spAutoFit/>
          </a:bodyPr>
          <a:p>
            <a:r>
              <a:rPr lang="zh-CN" altLang="en-US"/>
              <a:t>Classification is for </a:t>
            </a:r>
            <a:r>
              <a:rPr lang="zh-CN" altLang="en-US" b="1"/>
              <a:t>nominal response variables</a:t>
            </a:r>
            <a:r>
              <a:rPr lang="zh-CN" altLang="en-US"/>
              <a:t>, where there is </a:t>
            </a:r>
            <a:r>
              <a:rPr lang="zh-CN" altLang="en-US" b="1"/>
              <a:t>no relationship among classes</a:t>
            </a:r>
            <a:r>
              <a:rPr lang="zh-CN" altLang="en-US"/>
              <a:t>: misclassification of an instance belonging to class severe depression to normal would be penalized equally to misclassifying the instance as mild depression, even when the former outcome is clearly more incorrect than the latter.</a:t>
            </a:r>
            <a:endParaRPr lang="zh-CN" altLang="en-US"/>
          </a:p>
        </p:txBody>
      </p:sp>
      <p:sp>
        <p:nvSpPr>
          <p:cNvPr id="8" name="文本框 7"/>
          <p:cNvSpPr txBox="1"/>
          <p:nvPr/>
        </p:nvSpPr>
        <p:spPr>
          <a:xfrm>
            <a:off x="6547485" y="3608070"/>
            <a:ext cx="3914775" cy="1753235"/>
          </a:xfrm>
          <a:prstGeom prst="rect">
            <a:avLst/>
          </a:prstGeom>
          <a:noFill/>
        </p:spPr>
        <p:txBody>
          <a:bodyPr wrap="square" rtlCol="0" anchor="t">
            <a:spAutoFit/>
          </a:bodyPr>
          <a:p>
            <a:r>
              <a:rPr lang="zh-CN" altLang="en-US"/>
              <a:t>Regression is applied to </a:t>
            </a:r>
            <a:r>
              <a:rPr lang="zh-CN" altLang="en-US" b="1"/>
              <a:t>numerical response variables</a:t>
            </a:r>
            <a:r>
              <a:rPr lang="zh-CN" altLang="en-US"/>
              <a:t>, typically in this setting to predict the depression severity as a numerical score (e.g., Beck Depression Inventory, Patient Health Questionnaire</a:t>
            </a:r>
            <a:endParaRPr lang="zh-CN" altLang="en-US"/>
          </a:p>
        </p:txBody>
      </p:sp>
      <p:sp>
        <p:nvSpPr>
          <p:cNvPr id="9" name="文本框 8"/>
          <p:cNvSpPr txBox="1"/>
          <p:nvPr/>
        </p:nvSpPr>
        <p:spPr>
          <a:xfrm>
            <a:off x="922655" y="1228090"/>
            <a:ext cx="6010910" cy="1753235"/>
          </a:xfrm>
          <a:prstGeom prst="rect">
            <a:avLst/>
          </a:prstGeom>
          <a:noFill/>
        </p:spPr>
        <p:txBody>
          <a:bodyPr wrap="square" rtlCol="0">
            <a:spAutoFit/>
          </a:bodyPr>
          <a:p>
            <a:r>
              <a:rPr lang="en-US" altLang="zh-CN"/>
              <a:t>T</a:t>
            </a:r>
            <a:r>
              <a:rPr lang="zh-CN" altLang="en-US"/>
              <a:t>he depression score is generated from a questionnaire evaluated on a Likert scale, hence the responses (sub-scores) are ordinal. </a:t>
            </a:r>
            <a:endParaRPr lang="zh-CN" altLang="en-US"/>
          </a:p>
          <a:p>
            <a:r>
              <a:rPr lang="zh-CN" altLang="en-US"/>
              <a:t>The final depression score, which is the summation of numerically interpreted sub-scores, is </a:t>
            </a:r>
            <a:r>
              <a:rPr lang="zh-CN" altLang="en-US" b="1"/>
              <a:t>neither strictly ordinal nor strictly numerical.</a:t>
            </a:r>
            <a:endParaRPr lang="zh-CN" altLang="en-US" b="1"/>
          </a:p>
        </p:txBody>
      </p:sp>
      <p:sp>
        <p:nvSpPr>
          <p:cNvPr id="2" name="文本框 1"/>
          <p:cNvSpPr txBox="1"/>
          <p:nvPr/>
        </p:nvSpPr>
        <p:spPr>
          <a:xfrm>
            <a:off x="922655" y="482600"/>
            <a:ext cx="6493510" cy="521970"/>
          </a:xfrm>
          <a:prstGeom prst="rect">
            <a:avLst/>
          </a:prstGeom>
          <a:noFill/>
        </p:spPr>
        <p:txBody>
          <a:bodyPr wrap="square" rtlCol="0">
            <a:spAutoFit/>
          </a:bodyPr>
          <a:p>
            <a:r>
              <a:rPr lang="en-US" altLang="zh-CN" sz="2800"/>
              <a:t>Reason to use ordinal logistic regression</a:t>
            </a:r>
            <a:endParaRPr lang="en-US" altLang="zh-CN" sz="2800"/>
          </a:p>
        </p:txBody>
      </p:sp>
      <p:sp>
        <p:nvSpPr>
          <p:cNvPr id="3" name="圆角矩形 2"/>
          <p:cNvSpPr/>
          <p:nvPr/>
        </p:nvSpPr>
        <p:spPr>
          <a:xfrm>
            <a:off x="684530" y="2995930"/>
            <a:ext cx="4871085" cy="3180080"/>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圆角矩形 9"/>
          <p:cNvSpPr/>
          <p:nvPr/>
        </p:nvSpPr>
        <p:spPr>
          <a:xfrm>
            <a:off x="6069330" y="2981325"/>
            <a:ext cx="4871085" cy="3180080"/>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1" name="图片 10"/>
          <p:cNvPicPr>
            <a:picLocks noChangeAspect="1"/>
          </p:cNvPicPr>
          <p:nvPr/>
        </p:nvPicPr>
        <p:blipFill>
          <a:blip r:embed="rId1"/>
          <a:stretch>
            <a:fillRect/>
          </a:stretch>
        </p:blipFill>
        <p:spPr>
          <a:xfrm>
            <a:off x="6764655" y="1138555"/>
            <a:ext cx="5325745" cy="1586230"/>
          </a:xfrm>
          <a:prstGeom prst="rect">
            <a:avLst/>
          </a:prstGeom>
        </p:spPr>
      </p:pic>
      <p:sp>
        <p:nvSpPr>
          <p:cNvPr id="12" name="文本框 11"/>
          <p:cNvSpPr txBox="1"/>
          <p:nvPr/>
        </p:nvSpPr>
        <p:spPr>
          <a:xfrm>
            <a:off x="8526145" y="855345"/>
            <a:ext cx="1936115" cy="368300"/>
          </a:xfrm>
          <a:prstGeom prst="rect">
            <a:avLst/>
          </a:prstGeom>
          <a:noFill/>
        </p:spPr>
        <p:txBody>
          <a:bodyPr wrap="square" rtlCol="0">
            <a:spAutoFit/>
          </a:bodyPr>
          <a:p>
            <a:r>
              <a:rPr lang="en-US" altLang="zh-CN"/>
              <a:t>Example of PHQ-8</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594360" y="775970"/>
            <a:ext cx="6059170" cy="4589780"/>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137400" y="2123440"/>
            <a:ext cx="4688840" cy="1469390"/>
          </a:xfrm>
          <a:prstGeom prst="rect">
            <a:avLst/>
          </a:prstGeom>
          <a:noFill/>
        </p:spPr>
        <p:txBody>
          <a:bodyPr wrap="square" rtlCol="0" anchor="t">
            <a:noAutofit/>
          </a:bodyPr>
          <a:p>
            <a:pPr marL="285750" indent="-285750">
              <a:buFont typeface="Arial" panose="020B0604020202020204" pitchFamily="34" charset="0"/>
              <a:buChar char="•"/>
            </a:pPr>
            <a:r>
              <a:rPr lang="zh-CN" altLang="en-US"/>
              <a:t>PO - Proportional Odds</a:t>
            </a:r>
            <a:endParaRPr lang="zh-CN" altLang="en-US"/>
          </a:p>
          <a:p>
            <a:pPr marL="285750" indent="-285750">
              <a:buFont typeface="Arial" panose="020B0604020202020204" pitchFamily="34" charset="0"/>
              <a:buChar char="•"/>
            </a:pPr>
            <a:r>
              <a:rPr lang="zh-CN" altLang="en-US"/>
              <a:t>PPO – Partial Proportional Odds</a:t>
            </a:r>
            <a:endParaRPr lang="zh-CN" altLang="en-US"/>
          </a:p>
          <a:p>
            <a:pPr marL="285750" indent="-285750">
              <a:buFont typeface="Arial" panose="020B0604020202020204" pitchFamily="34" charset="0"/>
              <a:buChar char="•"/>
            </a:pPr>
            <a:r>
              <a:rPr lang="zh-CN" altLang="en-US"/>
              <a:t>NPO – Non-Proportional Odds</a:t>
            </a:r>
            <a:endParaRPr lang="zh-CN" altLang="en-US"/>
          </a:p>
          <a:p>
            <a:pPr marL="285750" indent="-285750">
              <a:buFont typeface="Arial" panose="020B0604020202020204" pitchFamily="34" charset="0"/>
              <a:buChar char="•"/>
            </a:pPr>
            <a:r>
              <a:rPr lang="zh-CN" altLang="en-US"/>
              <a:t>COM PO, coloured in yellow, is the</a:t>
            </a:r>
            <a:r>
              <a:rPr lang="zh-CN" altLang="en-US" b="1"/>
              <a:t> most common</a:t>
            </a:r>
            <a:r>
              <a:rPr lang="zh-CN" altLang="en-US"/>
              <a:t> ordinal logistic regression model.</a:t>
            </a:r>
            <a:endParaRPr lang="zh-CN" altLang="en-US"/>
          </a:p>
        </p:txBody>
      </p:sp>
      <p:sp>
        <p:nvSpPr>
          <p:cNvPr id="7" name="文本框 6"/>
          <p:cNvSpPr txBox="1"/>
          <p:nvPr/>
        </p:nvSpPr>
        <p:spPr>
          <a:xfrm>
            <a:off x="1692275" y="5365750"/>
            <a:ext cx="4160520" cy="368300"/>
          </a:xfrm>
          <a:prstGeom prst="rect">
            <a:avLst/>
          </a:prstGeom>
          <a:noFill/>
        </p:spPr>
        <p:txBody>
          <a:bodyPr wrap="square" rtlCol="0" anchor="t">
            <a:spAutoFit/>
          </a:bodyPr>
          <a:p>
            <a:r>
              <a:rPr lang="zh-CN" altLang="en-US">
                <a:sym typeface="+mn-ea"/>
              </a:rPr>
              <a:t>Family tree of ordinal logistic regression. </a:t>
            </a:r>
            <a:endParaRPr lang="zh-CN" altLang="en-US">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183005" y="1320800"/>
            <a:ext cx="4352290" cy="398780"/>
          </a:xfrm>
          <a:prstGeom prst="rect">
            <a:avLst/>
          </a:prstGeom>
          <a:noFill/>
        </p:spPr>
        <p:txBody>
          <a:bodyPr wrap="square" rtlCol="0" anchor="t">
            <a:spAutoFit/>
          </a:bodyPr>
          <a:p>
            <a:r>
              <a:rPr lang="zh-CN" altLang="en-US" sz="2000"/>
              <a:t>Cumulative-Odds Model (COM)</a:t>
            </a:r>
            <a:endParaRPr lang="zh-CN" altLang="en-US" sz="2000"/>
          </a:p>
        </p:txBody>
      </p:sp>
      <p:pic>
        <p:nvPicPr>
          <p:cNvPr id="6" name="图片 5"/>
          <p:cNvPicPr>
            <a:picLocks noChangeAspect="1"/>
          </p:cNvPicPr>
          <p:nvPr/>
        </p:nvPicPr>
        <p:blipFill>
          <a:blip r:embed="rId1"/>
          <a:stretch>
            <a:fillRect/>
          </a:stretch>
        </p:blipFill>
        <p:spPr>
          <a:xfrm>
            <a:off x="1024890" y="1784350"/>
            <a:ext cx="3206750" cy="920750"/>
          </a:xfrm>
          <a:prstGeom prst="rect">
            <a:avLst/>
          </a:prstGeom>
        </p:spPr>
      </p:pic>
      <p:pic>
        <p:nvPicPr>
          <p:cNvPr id="8" name="图片 7"/>
          <p:cNvPicPr>
            <a:picLocks noChangeAspect="1"/>
          </p:cNvPicPr>
          <p:nvPr/>
        </p:nvPicPr>
        <p:blipFill>
          <a:blip r:embed="rId2"/>
          <a:stretch>
            <a:fillRect/>
          </a:stretch>
        </p:blipFill>
        <p:spPr>
          <a:xfrm>
            <a:off x="1183005" y="3263900"/>
            <a:ext cx="1752600" cy="330200"/>
          </a:xfrm>
          <a:prstGeom prst="rect">
            <a:avLst/>
          </a:prstGeom>
        </p:spPr>
      </p:pic>
      <p:sp>
        <p:nvSpPr>
          <p:cNvPr id="9" name="文本框 8"/>
          <p:cNvSpPr txBox="1"/>
          <p:nvPr/>
        </p:nvSpPr>
        <p:spPr>
          <a:xfrm>
            <a:off x="2988310" y="3197860"/>
            <a:ext cx="6096000" cy="645160"/>
          </a:xfrm>
          <a:prstGeom prst="rect">
            <a:avLst/>
          </a:prstGeom>
          <a:noFill/>
        </p:spPr>
        <p:txBody>
          <a:bodyPr wrap="square" rtlCol="0" anchor="t">
            <a:spAutoFit/>
          </a:bodyPr>
          <a:p>
            <a:r>
              <a:rPr lang="zh-CN" altLang="en-US"/>
              <a:t>represents the probability of a depression score being less than or equal to the score value k</a:t>
            </a:r>
            <a:endParaRPr lang="zh-CN" altLang="en-US"/>
          </a:p>
        </p:txBody>
      </p:sp>
      <p:sp>
        <p:nvSpPr>
          <p:cNvPr id="10" name="文本框 9"/>
          <p:cNvSpPr txBox="1"/>
          <p:nvPr/>
        </p:nvSpPr>
        <p:spPr>
          <a:xfrm>
            <a:off x="1183005" y="3925570"/>
            <a:ext cx="6096000" cy="645160"/>
          </a:xfrm>
          <a:prstGeom prst="rect">
            <a:avLst/>
          </a:prstGeom>
          <a:noFill/>
        </p:spPr>
        <p:txBody>
          <a:bodyPr wrap="square" rtlCol="0" anchor="t">
            <a:spAutoFit/>
          </a:bodyPr>
          <a:p>
            <a:r>
              <a:rPr lang="zh-CN" altLang="en-US"/>
              <a:t>K is the maximum value in the target scale range. Intercept  satisfies the condition</a:t>
            </a:r>
            <a:endParaRPr lang="zh-CN" altLang="en-US"/>
          </a:p>
        </p:txBody>
      </p:sp>
      <p:pic>
        <p:nvPicPr>
          <p:cNvPr id="12" name="图片 11"/>
          <p:cNvPicPr>
            <a:picLocks noChangeAspect="1"/>
          </p:cNvPicPr>
          <p:nvPr/>
        </p:nvPicPr>
        <p:blipFill>
          <a:blip r:embed="rId3"/>
          <a:stretch>
            <a:fillRect/>
          </a:stretch>
        </p:blipFill>
        <p:spPr>
          <a:xfrm>
            <a:off x="3409315" y="4232275"/>
            <a:ext cx="2349500" cy="311150"/>
          </a:xfrm>
          <a:prstGeom prst="rect">
            <a:avLst/>
          </a:prstGeom>
        </p:spPr>
      </p:pic>
      <p:pic>
        <p:nvPicPr>
          <p:cNvPr id="14" name="图片 13"/>
          <p:cNvPicPr>
            <a:picLocks noChangeAspect="1"/>
          </p:cNvPicPr>
          <p:nvPr/>
        </p:nvPicPr>
        <p:blipFill>
          <a:blip r:embed="rId4"/>
          <a:stretch>
            <a:fillRect/>
          </a:stretch>
        </p:blipFill>
        <p:spPr>
          <a:xfrm>
            <a:off x="1270000" y="4801235"/>
            <a:ext cx="3543300" cy="330200"/>
          </a:xfrm>
          <a:prstGeom prst="rect">
            <a:avLst/>
          </a:prstGeom>
        </p:spPr>
      </p:pic>
      <p:pic>
        <p:nvPicPr>
          <p:cNvPr id="16" name="图片 15"/>
          <p:cNvPicPr>
            <a:picLocks noChangeAspect="1"/>
          </p:cNvPicPr>
          <p:nvPr/>
        </p:nvPicPr>
        <p:blipFill>
          <a:blip r:embed="rId5"/>
          <a:stretch>
            <a:fillRect/>
          </a:stretch>
        </p:blipFill>
        <p:spPr>
          <a:xfrm>
            <a:off x="1270000" y="5138420"/>
            <a:ext cx="5911850" cy="254000"/>
          </a:xfrm>
          <a:prstGeom prst="rect">
            <a:avLst/>
          </a:prstGeom>
        </p:spPr>
      </p:pic>
      <p:pic>
        <p:nvPicPr>
          <p:cNvPr id="17" name="图片 16"/>
          <p:cNvPicPr>
            <a:picLocks noChangeAspect="1"/>
          </p:cNvPicPr>
          <p:nvPr/>
        </p:nvPicPr>
        <p:blipFill>
          <a:blip r:embed="rId6"/>
          <a:stretch>
            <a:fillRect/>
          </a:stretch>
        </p:blipFill>
        <p:spPr>
          <a:xfrm>
            <a:off x="7181850" y="5117465"/>
            <a:ext cx="3105150" cy="285750"/>
          </a:xfrm>
          <a:prstGeom prst="rect">
            <a:avLst/>
          </a:prstGeom>
        </p:spPr>
      </p:pic>
      <p:pic>
        <p:nvPicPr>
          <p:cNvPr id="18" name="图片 17"/>
          <p:cNvPicPr>
            <a:picLocks noChangeAspect="1"/>
          </p:cNvPicPr>
          <p:nvPr/>
        </p:nvPicPr>
        <p:blipFill>
          <a:blip r:embed="rId7"/>
          <a:stretch>
            <a:fillRect/>
          </a:stretch>
        </p:blipFill>
        <p:spPr>
          <a:xfrm>
            <a:off x="6722110" y="4015740"/>
            <a:ext cx="311150" cy="209550"/>
          </a:xfrm>
          <a:prstGeom prst="rect">
            <a:avLst/>
          </a:prstGeom>
        </p:spPr>
      </p:pic>
      <p:pic>
        <p:nvPicPr>
          <p:cNvPr id="2" name="图片 1"/>
          <p:cNvPicPr>
            <a:picLocks noChangeAspect="1"/>
          </p:cNvPicPr>
          <p:nvPr/>
        </p:nvPicPr>
        <p:blipFill>
          <a:blip r:embed="rId8"/>
          <a:stretch>
            <a:fillRect/>
          </a:stretch>
        </p:blipFill>
        <p:spPr>
          <a:xfrm>
            <a:off x="7890510" y="632460"/>
            <a:ext cx="3829050" cy="2482850"/>
          </a:xfrm>
          <a:prstGeom prst="rect">
            <a:avLst/>
          </a:prstGeom>
        </p:spPr>
      </p:pic>
      <p:sp>
        <p:nvSpPr>
          <p:cNvPr id="3" name="文本框 2"/>
          <p:cNvSpPr txBox="1"/>
          <p:nvPr/>
        </p:nvSpPr>
        <p:spPr>
          <a:xfrm>
            <a:off x="4750435" y="2127885"/>
            <a:ext cx="2517775" cy="368300"/>
          </a:xfrm>
          <a:prstGeom prst="rect">
            <a:avLst/>
          </a:prstGeom>
          <a:noFill/>
        </p:spPr>
        <p:txBody>
          <a:bodyPr wrap="square" rtlCol="0">
            <a:spAutoFit/>
          </a:bodyPr>
          <a:p>
            <a:r>
              <a:rPr lang="en-US" altLang="zh-CN"/>
              <a:t>PO structure for COM</a:t>
            </a:r>
            <a:endParaRPr lang="en-US" altLang="zh-CN"/>
          </a:p>
        </p:txBody>
      </p:sp>
      <p:sp>
        <p:nvSpPr>
          <p:cNvPr id="7" name="文本框 6"/>
          <p:cNvSpPr txBox="1"/>
          <p:nvPr/>
        </p:nvSpPr>
        <p:spPr>
          <a:xfrm>
            <a:off x="1024890" y="632460"/>
            <a:ext cx="5483860" cy="460375"/>
          </a:xfrm>
          <a:prstGeom prst="rect">
            <a:avLst/>
          </a:prstGeom>
          <a:noFill/>
        </p:spPr>
        <p:txBody>
          <a:bodyPr wrap="square" rtlCol="0" anchor="t">
            <a:spAutoFit/>
          </a:bodyPr>
          <a:p>
            <a:r>
              <a:rPr lang="zh-CN" altLang="en-US" sz="2400"/>
              <a:t>Proportional Odds (PO) Assumption</a:t>
            </a:r>
            <a:endParaRPr lang="zh-CN" altLang="en-US"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61085" y="1196975"/>
            <a:ext cx="4688205" cy="398780"/>
          </a:xfrm>
          <a:prstGeom prst="rect">
            <a:avLst/>
          </a:prstGeom>
          <a:noFill/>
        </p:spPr>
        <p:txBody>
          <a:bodyPr wrap="square" rtlCol="0" anchor="t">
            <a:spAutoFit/>
          </a:bodyPr>
          <a:p>
            <a:r>
              <a:rPr lang="zh-CN" altLang="en-US" sz="2000"/>
              <a:t>Adjacent-Category Model (ACM)</a:t>
            </a:r>
            <a:endParaRPr lang="zh-CN" altLang="en-US" sz="2000"/>
          </a:p>
        </p:txBody>
      </p:sp>
      <p:pic>
        <p:nvPicPr>
          <p:cNvPr id="6" name="图片 5"/>
          <p:cNvPicPr>
            <a:picLocks noChangeAspect="1"/>
          </p:cNvPicPr>
          <p:nvPr/>
        </p:nvPicPr>
        <p:blipFill>
          <a:blip r:embed="rId1"/>
          <a:stretch>
            <a:fillRect/>
          </a:stretch>
        </p:blipFill>
        <p:spPr>
          <a:xfrm>
            <a:off x="838200" y="1861185"/>
            <a:ext cx="3200400" cy="901700"/>
          </a:xfrm>
          <a:prstGeom prst="rect">
            <a:avLst/>
          </a:prstGeom>
        </p:spPr>
      </p:pic>
      <p:pic>
        <p:nvPicPr>
          <p:cNvPr id="2" name="图片 1"/>
          <p:cNvPicPr>
            <a:picLocks noChangeAspect="1"/>
          </p:cNvPicPr>
          <p:nvPr/>
        </p:nvPicPr>
        <p:blipFill>
          <a:blip r:embed="rId2"/>
          <a:stretch>
            <a:fillRect/>
          </a:stretch>
        </p:blipFill>
        <p:spPr>
          <a:xfrm>
            <a:off x="1061085" y="3138170"/>
            <a:ext cx="1714500" cy="349250"/>
          </a:xfrm>
          <a:prstGeom prst="rect">
            <a:avLst/>
          </a:prstGeom>
        </p:spPr>
      </p:pic>
      <p:sp>
        <p:nvSpPr>
          <p:cNvPr id="3" name="文本框 2"/>
          <p:cNvSpPr txBox="1"/>
          <p:nvPr/>
        </p:nvSpPr>
        <p:spPr>
          <a:xfrm>
            <a:off x="2827655" y="3138170"/>
            <a:ext cx="6096000" cy="368300"/>
          </a:xfrm>
          <a:prstGeom prst="rect">
            <a:avLst/>
          </a:prstGeom>
          <a:noFill/>
        </p:spPr>
        <p:txBody>
          <a:bodyPr wrap="square" rtlCol="0" anchor="t">
            <a:spAutoFit/>
          </a:bodyPr>
          <a:p>
            <a:r>
              <a:rPr lang="zh-CN" altLang="en-US"/>
              <a:t>is the probability of depression score being k. </a:t>
            </a:r>
            <a:endParaRPr lang="zh-CN" altLang="en-US"/>
          </a:p>
        </p:txBody>
      </p:sp>
      <p:sp>
        <p:nvSpPr>
          <p:cNvPr id="7" name="文本框 6"/>
          <p:cNvSpPr txBox="1"/>
          <p:nvPr/>
        </p:nvSpPr>
        <p:spPr>
          <a:xfrm>
            <a:off x="984250" y="3487420"/>
            <a:ext cx="6096000" cy="1476375"/>
          </a:xfrm>
          <a:prstGeom prst="rect">
            <a:avLst/>
          </a:prstGeom>
          <a:noFill/>
        </p:spPr>
        <p:txBody>
          <a:bodyPr wrap="square" rtlCol="0" anchor="t">
            <a:spAutoFit/>
          </a:bodyPr>
          <a:p>
            <a:r>
              <a:rPr lang="zh-CN" altLang="en-US">
                <a:sym typeface="+mn-ea"/>
              </a:rPr>
              <a:t>Hence, this model does not use all data at every step. </a:t>
            </a:r>
            <a:endParaRPr lang="zh-CN" altLang="en-US">
              <a:sym typeface="+mn-ea"/>
            </a:endParaRPr>
          </a:p>
          <a:p>
            <a:endParaRPr lang="zh-CN" altLang="en-US">
              <a:sym typeface="+mn-ea"/>
            </a:endParaRPr>
          </a:p>
          <a:p>
            <a:r>
              <a:rPr lang="zh-CN" altLang="en-US">
                <a:sym typeface="+mn-ea"/>
              </a:rPr>
              <a:t>ACM is more appropriate when the categories of the response variable are substantive</a:t>
            </a:r>
            <a:r>
              <a:rPr lang="en-US" altLang="zh-CN">
                <a:sym typeface="+mn-ea"/>
              </a:rPr>
              <a:t>, such as when comparing the depression severity of multiple patients.</a:t>
            </a:r>
            <a:endParaRPr lang="en-US" altLang="zh-CN">
              <a:sym typeface="+mn-ea"/>
            </a:endParaRPr>
          </a:p>
        </p:txBody>
      </p:sp>
      <p:pic>
        <p:nvPicPr>
          <p:cNvPr id="8" name="图片 7"/>
          <p:cNvPicPr>
            <a:picLocks noChangeAspect="1"/>
          </p:cNvPicPr>
          <p:nvPr/>
        </p:nvPicPr>
        <p:blipFill>
          <a:blip r:embed="rId3"/>
          <a:stretch>
            <a:fillRect/>
          </a:stretch>
        </p:blipFill>
        <p:spPr>
          <a:xfrm>
            <a:off x="7686675" y="693420"/>
            <a:ext cx="3790950" cy="2444750"/>
          </a:xfrm>
          <a:prstGeom prst="rect">
            <a:avLst/>
          </a:prstGeom>
        </p:spPr>
      </p:pic>
      <p:sp>
        <p:nvSpPr>
          <p:cNvPr id="9" name="文本框 8"/>
          <p:cNvSpPr txBox="1"/>
          <p:nvPr/>
        </p:nvSpPr>
        <p:spPr>
          <a:xfrm>
            <a:off x="4750435" y="2127885"/>
            <a:ext cx="2517775" cy="368300"/>
          </a:xfrm>
          <a:prstGeom prst="rect">
            <a:avLst/>
          </a:prstGeom>
          <a:noFill/>
        </p:spPr>
        <p:txBody>
          <a:bodyPr wrap="square" rtlCol="0">
            <a:spAutoFit/>
          </a:bodyPr>
          <a:p>
            <a:r>
              <a:rPr lang="en-US" altLang="zh-CN"/>
              <a:t>PO structure for ACM</a:t>
            </a:r>
            <a:endParaRPr lang="en-US" altLang="zh-CN"/>
          </a:p>
        </p:txBody>
      </p:sp>
      <p:sp>
        <p:nvSpPr>
          <p:cNvPr id="10" name="文本框 9"/>
          <p:cNvSpPr txBox="1"/>
          <p:nvPr/>
        </p:nvSpPr>
        <p:spPr>
          <a:xfrm>
            <a:off x="1024890" y="632460"/>
            <a:ext cx="5483860" cy="460375"/>
          </a:xfrm>
          <a:prstGeom prst="rect">
            <a:avLst/>
          </a:prstGeom>
          <a:noFill/>
        </p:spPr>
        <p:txBody>
          <a:bodyPr wrap="square" rtlCol="0" anchor="t">
            <a:spAutoFit/>
          </a:bodyPr>
          <a:p>
            <a:r>
              <a:rPr lang="zh-CN" altLang="en-US" sz="2400"/>
              <a:t>Proportional Odds (PO) Assumption</a:t>
            </a:r>
            <a:endParaRPr lang="zh-CN" altLang="en-US"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Models</a:t>
            </a:r>
            <a:endParaRPr lang="en-US" altLang="zh-CN"/>
          </a:p>
        </p:txBody>
      </p:sp>
      <p:sp>
        <p:nvSpPr>
          <p:cNvPr id="3" name="内容占位符 2"/>
          <p:cNvSpPr>
            <a:spLocks noGrp="1"/>
          </p:cNvSpPr>
          <p:nvPr>
            <p:ph idx="1"/>
          </p:nvPr>
        </p:nvSpPr>
        <p:spPr/>
        <p:txBody>
          <a:bodyPr/>
          <a:p>
            <a:r>
              <a:rPr lang="en-US" altLang="zh-CN"/>
              <a:t>CNN</a:t>
            </a:r>
            <a:endParaRPr lang="en-US" altLang="zh-CN"/>
          </a:p>
          <a:p>
            <a:r>
              <a:rPr lang="en-US" altLang="zh-CN"/>
              <a:t>BiLSTM</a:t>
            </a:r>
            <a:endParaRPr lang="en-US" altLang="zh-CN"/>
          </a:p>
          <a:p>
            <a:r>
              <a:rPr lang="en-US" altLang="zh-CN"/>
              <a:t>CNN+BiLSTM</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75055" y="1195705"/>
            <a:ext cx="4688205" cy="398780"/>
          </a:xfrm>
          <a:prstGeom prst="rect">
            <a:avLst/>
          </a:prstGeom>
          <a:noFill/>
        </p:spPr>
        <p:txBody>
          <a:bodyPr wrap="square" rtlCol="0" anchor="t">
            <a:spAutoFit/>
          </a:bodyPr>
          <a:p>
            <a:r>
              <a:rPr lang="zh-CN" altLang="en-US" sz="2000"/>
              <a:t>Continuation-Ratio Model (CRM)</a:t>
            </a:r>
            <a:endParaRPr lang="zh-CN" altLang="en-US" sz="2000"/>
          </a:p>
        </p:txBody>
      </p:sp>
      <p:sp>
        <p:nvSpPr>
          <p:cNvPr id="3" name="文本框 2"/>
          <p:cNvSpPr txBox="1"/>
          <p:nvPr/>
        </p:nvSpPr>
        <p:spPr>
          <a:xfrm>
            <a:off x="2827655" y="3138170"/>
            <a:ext cx="6096000" cy="368300"/>
          </a:xfrm>
          <a:prstGeom prst="rect">
            <a:avLst/>
          </a:prstGeom>
          <a:noFill/>
        </p:spPr>
        <p:txBody>
          <a:bodyPr wrap="square" rtlCol="0" anchor="t">
            <a:spAutoFit/>
          </a:bodyPr>
          <a:p>
            <a:r>
              <a:rPr lang="zh-CN" altLang="en-US"/>
              <a:t>is the probability of depression score being k, </a:t>
            </a:r>
            <a:endParaRPr lang="zh-CN" altLang="en-US"/>
          </a:p>
        </p:txBody>
      </p:sp>
      <p:sp>
        <p:nvSpPr>
          <p:cNvPr id="7" name="文本框 6"/>
          <p:cNvSpPr txBox="1"/>
          <p:nvPr/>
        </p:nvSpPr>
        <p:spPr>
          <a:xfrm>
            <a:off x="1033145" y="3429000"/>
            <a:ext cx="6096000" cy="1753235"/>
          </a:xfrm>
          <a:prstGeom prst="rect">
            <a:avLst/>
          </a:prstGeom>
          <a:noFill/>
        </p:spPr>
        <p:txBody>
          <a:bodyPr wrap="square" rtlCol="0" anchor="t">
            <a:spAutoFit/>
          </a:bodyPr>
          <a:p>
            <a:r>
              <a:rPr lang="zh-CN" altLang="en-US">
                <a:sym typeface="+mn-ea"/>
              </a:rPr>
              <a:t>which is compared against the probability of depression score being in a higher level than k.</a:t>
            </a:r>
            <a:endParaRPr lang="zh-CN" altLang="en-US">
              <a:sym typeface="+mn-ea"/>
            </a:endParaRPr>
          </a:p>
          <a:p>
            <a:endParaRPr lang="zh-CN" altLang="en-US"/>
          </a:p>
          <a:p>
            <a:r>
              <a:rPr lang="zh-CN" altLang="en-US">
                <a:sym typeface="+mn-ea"/>
              </a:rPr>
              <a:t>Similarly to ACM, CRM does not use the full dataset at each step: it ignores the data that are in lower categories than severity level k</a:t>
            </a:r>
            <a:endParaRPr lang="zh-CN" altLang="en-US">
              <a:sym typeface="+mn-ea"/>
            </a:endParaRPr>
          </a:p>
        </p:txBody>
      </p:sp>
      <p:pic>
        <p:nvPicPr>
          <p:cNvPr id="8" name="图片 7"/>
          <p:cNvPicPr>
            <a:picLocks noChangeAspect="1"/>
          </p:cNvPicPr>
          <p:nvPr/>
        </p:nvPicPr>
        <p:blipFill>
          <a:blip r:embed="rId1"/>
          <a:stretch>
            <a:fillRect/>
          </a:stretch>
        </p:blipFill>
        <p:spPr>
          <a:xfrm>
            <a:off x="883920" y="1697355"/>
            <a:ext cx="3810000" cy="1092200"/>
          </a:xfrm>
          <a:prstGeom prst="rect">
            <a:avLst/>
          </a:prstGeom>
        </p:spPr>
      </p:pic>
      <p:pic>
        <p:nvPicPr>
          <p:cNvPr id="9" name="图片 8"/>
          <p:cNvPicPr>
            <a:picLocks noChangeAspect="1"/>
          </p:cNvPicPr>
          <p:nvPr/>
        </p:nvPicPr>
        <p:blipFill>
          <a:blip r:embed="rId2"/>
          <a:stretch>
            <a:fillRect/>
          </a:stretch>
        </p:blipFill>
        <p:spPr>
          <a:xfrm>
            <a:off x="1075055" y="3182620"/>
            <a:ext cx="1752600" cy="323850"/>
          </a:xfrm>
          <a:prstGeom prst="rect">
            <a:avLst/>
          </a:prstGeom>
        </p:spPr>
      </p:pic>
      <p:pic>
        <p:nvPicPr>
          <p:cNvPr id="10" name="图片 9"/>
          <p:cNvPicPr>
            <a:picLocks noChangeAspect="1"/>
          </p:cNvPicPr>
          <p:nvPr/>
        </p:nvPicPr>
        <p:blipFill>
          <a:blip r:embed="rId3"/>
          <a:stretch>
            <a:fillRect/>
          </a:stretch>
        </p:blipFill>
        <p:spPr>
          <a:xfrm>
            <a:off x="7627620" y="1098550"/>
            <a:ext cx="3848100" cy="2330450"/>
          </a:xfrm>
          <a:prstGeom prst="rect">
            <a:avLst/>
          </a:prstGeom>
        </p:spPr>
      </p:pic>
      <p:sp>
        <p:nvSpPr>
          <p:cNvPr id="2" name="文本框 1"/>
          <p:cNvSpPr txBox="1"/>
          <p:nvPr/>
        </p:nvSpPr>
        <p:spPr>
          <a:xfrm>
            <a:off x="4901565" y="2077085"/>
            <a:ext cx="2517775" cy="368300"/>
          </a:xfrm>
          <a:prstGeom prst="rect">
            <a:avLst/>
          </a:prstGeom>
          <a:noFill/>
        </p:spPr>
        <p:txBody>
          <a:bodyPr wrap="square" rtlCol="0">
            <a:spAutoFit/>
          </a:bodyPr>
          <a:p>
            <a:r>
              <a:rPr lang="en-US" altLang="zh-CN"/>
              <a:t>PO structure for CRM</a:t>
            </a:r>
            <a:endParaRPr lang="en-US" altLang="zh-CN"/>
          </a:p>
        </p:txBody>
      </p:sp>
      <p:sp>
        <p:nvSpPr>
          <p:cNvPr id="6" name="文本框 5"/>
          <p:cNvSpPr txBox="1"/>
          <p:nvPr/>
        </p:nvSpPr>
        <p:spPr>
          <a:xfrm>
            <a:off x="1024890" y="632460"/>
            <a:ext cx="5483860" cy="460375"/>
          </a:xfrm>
          <a:prstGeom prst="rect">
            <a:avLst/>
          </a:prstGeom>
          <a:noFill/>
        </p:spPr>
        <p:txBody>
          <a:bodyPr wrap="square" rtlCol="0" anchor="t">
            <a:spAutoFit/>
          </a:bodyPr>
          <a:p>
            <a:r>
              <a:rPr lang="zh-CN" altLang="en-US" sz="2400"/>
              <a:t>Proportional Odds (PO) Assumption</a:t>
            </a:r>
            <a:endParaRPr lang="zh-CN" altLang="en-US" sz="2400"/>
          </a:p>
        </p:txBody>
      </p:sp>
      <p:sp>
        <p:nvSpPr>
          <p:cNvPr id="11" name="圆角矩形 10"/>
          <p:cNvSpPr/>
          <p:nvPr/>
        </p:nvSpPr>
        <p:spPr>
          <a:xfrm>
            <a:off x="9510395" y="1183005"/>
            <a:ext cx="1869440" cy="737235"/>
          </a:xfrm>
          <a:prstGeom prst="roundRect">
            <a:avLst/>
          </a:prstGeom>
          <a:ln>
            <a:solidFill>
              <a:schemeClr val="accent6"/>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59180" y="764540"/>
            <a:ext cx="4279265" cy="460375"/>
          </a:xfrm>
          <a:prstGeom prst="rect">
            <a:avLst/>
          </a:prstGeom>
          <a:noFill/>
        </p:spPr>
        <p:txBody>
          <a:bodyPr wrap="square" rtlCol="0" anchor="t">
            <a:spAutoFit/>
          </a:bodyPr>
          <a:p>
            <a:r>
              <a:rPr lang="zh-CN" altLang="en-US" sz="2400"/>
              <a:t>Non-Proportional Odds (</a:t>
            </a:r>
            <a:r>
              <a:rPr lang="en-US" altLang="zh-CN" sz="2400"/>
              <a:t>N</a:t>
            </a:r>
            <a:r>
              <a:rPr lang="zh-CN" altLang="en-US" sz="2400"/>
              <a:t>PO)</a:t>
            </a:r>
            <a:endParaRPr lang="zh-CN" altLang="en-US" sz="2400"/>
          </a:p>
        </p:txBody>
      </p:sp>
      <p:sp>
        <p:nvSpPr>
          <p:cNvPr id="8" name="文本框 7"/>
          <p:cNvSpPr txBox="1"/>
          <p:nvPr/>
        </p:nvSpPr>
        <p:spPr>
          <a:xfrm>
            <a:off x="6493510" y="1897380"/>
            <a:ext cx="2517775" cy="368300"/>
          </a:xfrm>
          <a:prstGeom prst="rect">
            <a:avLst/>
          </a:prstGeom>
          <a:noFill/>
        </p:spPr>
        <p:txBody>
          <a:bodyPr wrap="square" rtlCol="0">
            <a:spAutoFit/>
          </a:bodyPr>
          <a:p>
            <a:r>
              <a:rPr lang="en-US" altLang="zh-CN"/>
              <a:t>NPO structure for COM</a:t>
            </a:r>
            <a:endParaRPr lang="en-US" altLang="zh-CN"/>
          </a:p>
        </p:txBody>
      </p:sp>
      <p:sp>
        <p:nvSpPr>
          <p:cNvPr id="9" name="文本框 8"/>
          <p:cNvSpPr txBox="1"/>
          <p:nvPr/>
        </p:nvSpPr>
        <p:spPr>
          <a:xfrm>
            <a:off x="6493510" y="2524125"/>
            <a:ext cx="2517775" cy="368300"/>
          </a:xfrm>
          <a:prstGeom prst="rect">
            <a:avLst/>
          </a:prstGeom>
          <a:noFill/>
        </p:spPr>
        <p:txBody>
          <a:bodyPr wrap="square" rtlCol="0">
            <a:spAutoFit/>
          </a:bodyPr>
          <a:p>
            <a:r>
              <a:rPr lang="en-US" altLang="zh-CN"/>
              <a:t>NPO structure for ACM</a:t>
            </a:r>
            <a:endParaRPr lang="en-US" altLang="zh-CN"/>
          </a:p>
        </p:txBody>
      </p:sp>
      <p:sp>
        <p:nvSpPr>
          <p:cNvPr id="10" name="文本框 9"/>
          <p:cNvSpPr txBox="1"/>
          <p:nvPr/>
        </p:nvSpPr>
        <p:spPr>
          <a:xfrm>
            <a:off x="6493510" y="3244850"/>
            <a:ext cx="2517775" cy="368300"/>
          </a:xfrm>
          <a:prstGeom prst="rect">
            <a:avLst/>
          </a:prstGeom>
          <a:noFill/>
        </p:spPr>
        <p:txBody>
          <a:bodyPr wrap="square" rtlCol="0">
            <a:spAutoFit/>
          </a:bodyPr>
          <a:p>
            <a:r>
              <a:rPr lang="en-US" altLang="zh-CN"/>
              <a:t>NPO structure for CRM</a:t>
            </a:r>
            <a:endParaRPr lang="en-US" altLang="zh-CN"/>
          </a:p>
        </p:txBody>
      </p:sp>
      <p:pic>
        <p:nvPicPr>
          <p:cNvPr id="2" name="图片 1"/>
          <p:cNvPicPr>
            <a:picLocks noChangeAspect="1"/>
          </p:cNvPicPr>
          <p:nvPr/>
        </p:nvPicPr>
        <p:blipFill>
          <a:blip r:embed="rId1"/>
          <a:stretch>
            <a:fillRect/>
          </a:stretch>
        </p:blipFill>
        <p:spPr>
          <a:xfrm>
            <a:off x="920750" y="1365250"/>
            <a:ext cx="4319270" cy="268541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59180" y="764540"/>
            <a:ext cx="4279265" cy="460375"/>
          </a:xfrm>
          <a:prstGeom prst="rect">
            <a:avLst/>
          </a:prstGeom>
          <a:noFill/>
        </p:spPr>
        <p:txBody>
          <a:bodyPr wrap="square" rtlCol="0" anchor="t">
            <a:spAutoFit/>
          </a:bodyPr>
          <a:p>
            <a:r>
              <a:rPr lang="zh-CN" altLang="en-US" sz="2400"/>
              <a:t>Partial-Proportional Odds (PPO)</a:t>
            </a:r>
            <a:endParaRPr lang="zh-CN" altLang="en-US" sz="2400"/>
          </a:p>
        </p:txBody>
      </p:sp>
      <p:pic>
        <p:nvPicPr>
          <p:cNvPr id="6" name="图片 5"/>
          <p:cNvPicPr>
            <a:picLocks noChangeAspect="1"/>
          </p:cNvPicPr>
          <p:nvPr/>
        </p:nvPicPr>
        <p:blipFill>
          <a:blip r:embed="rId1"/>
          <a:stretch>
            <a:fillRect/>
          </a:stretch>
        </p:blipFill>
        <p:spPr>
          <a:xfrm>
            <a:off x="844550" y="1664970"/>
            <a:ext cx="4857750" cy="2514600"/>
          </a:xfrm>
          <a:prstGeom prst="rect">
            <a:avLst/>
          </a:prstGeom>
        </p:spPr>
      </p:pic>
      <p:sp>
        <p:nvSpPr>
          <p:cNvPr id="8" name="文本框 7"/>
          <p:cNvSpPr txBox="1"/>
          <p:nvPr/>
        </p:nvSpPr>
        <p:spPr>
          <a:xfrm>
            <a:off x="6493510" y="1897380"/>
            <a:ext cx="2517775" cy="368300"/>
          </a:xfrm>
          <a:prstGeom prst="rect">
            <a:avLst/>
          </a:prstGeom>
          <a:noFill/>
        </p:spPr>
        <p:txBody>
          <a:bodyPr wrap="square" rtlCol="0">
            <a:spAutoFit/>
          </a:bodyPr>
          <a:p>
            <a:r>
              <a:rPr lang="en-US" altLang="zh-CN"/>
              <a:t>PPO structure for COM</a:t>
            </a:r>
            <a:endParaRPr lang="en-US" altLang="zh-CN"/>
          </a:p>
        </p:txBody>
      </p:sp>
      <p:sp>
        <p:nvSpPr>
          <p:cNvPr id="9" name="文本框 8"/>
          <p:cNvSpPr txBox="1"/>
          <p:nvPr/>
        </p:nvSpPr>
        <p:spPr>
          <a:xfrm>
            <a:off x="6493510" y="2524125"/>
            <a:ext cx="2517775" cy="368300"/>
          </a:xfrm>
          <a:prstGeom prst="rect">
            <a:avLst/>
          </a:prstGeom>
          <a:noFill/>
        </p:spPr>
        <p:txBody>
          <a:bodyPr wrap="square" rtlCol="0">
            <a:spAutoFit/>
          </a:bodyPr>
          <a:p>
            <a:r>
              <a:rPr lang="en-US" altLang="zh-CN"/>
              <a:t>PPO structure for ACM</a:t>
            </a:r>
            <a:endParaRPr lang="en-US" altLang="zh-CN"/>
          </a:p>
        </p:txBody>
      </p:sp>
      <p:sp>
        <p:nvSpPr>
          <p:cNvPr id="10" name="文本框 9"/>
          <p:cNvSpPr txBox="1"/>
          <p:nvPr/>
        </p:nvSpPr>
        <p:spPr>
          <a:xfrm>
            <a:off x="6493510" y="3244850"/>
            <a:ext cx="2517775" cy="368300"/>
          </a:xfrm>
          <a:prstGeom prst="rect">
            <a:avLst/>
          </a:prstGeom>
          <a:noFill/>
        </p:spPr>
        <p:txBody>
          <a:bodyPr wrap="square" rtlCol="0">
            <a:spAutoFit/>
          </a:bodyPr>
          <a:p>
            <a:r>
              <a:rPr lang="en-US" altLang="zh-CN"/>
              <a:t>PPO structure for CRM</a:t>
            </a:r>
            <a:endParaRPr lang="en-US"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72465" y="489585"/>
            <a:ext cx="7807325" cy="460375"/>
          </a:xfrm>
          <a:prstGeom prst="rect">
            <a:avLst/>
          </a:prstGeom>
          <a:noFill/>
        </p:spPr>
        <p:txBody>
          <a:bodyPr wrap="square" rtlCol="0" anchor="t">
            <a:spAutoFit/>
          </a:bodyPr>
          <a:p>
            <a:r>
              <a:rPr lang="zh-CN" altLang="en-US" sz="2400"/>
              <a:t>GREP: Proposed Greedy Proportionality Structure Selection</a:t>
            </a:r>
            <a:endParaRPr lang="zh-CN" altLang="en-US" sz="2400"/>
          </a:p>
        </p:txBody>
      </p:sp>
      <p:pic>
        <p:nvPicPr>
          <p:cNvPr id="6" name="图片 5"/>
          <p:cNvPicPr>
            <a:picLocks noChangeAspect="1"/>
          </p:cNvPicPr>
          <p:nvPr/>
        </p:nvPicPr>
        <p:blipFill>
          <a:blip r:embed="rId1"/>
          <a:stretch>
            <a:fillRect/>
          </a:stretch>
        </p:blipFill>
        <p:spPr>
          <a:xfrm>
            <a:off x="672465" y="1327785"/>
            <a:ext cx="4810760" cy="5154930"/>
          </a:xfrm>
          <a:prstGeom prst="rect">
            <a:avLst/>
          </a:prstGeom>
        </p:spPr>
      </p:pic>
      <p:pic>
        <p:nvPicPr>
          <p:cNvPr id="7" name="图片 6"/>
          <p:cNvPicPr>
            <a:picLocks noChangeAspect="1"/>
          </p:cNvPicPr>
          <p:nvPr/>
        </p:nvPicPr>
        <p:blipFill>
          <a:blip r:embed="rId2"/>
          <a:stretch>
            <a:fillRect/>
          </a:stretch>
        </p:blipFill>
        <p:spPr>
          <a:xfrm>
            <a:off x="6376035" y="1419225"/>
            <a:ext cx="5295900" cy="401955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pSp>
        <p:nvGrpSpPr>
          <p:cNvPr id="68" name="组合 67"/>
          <p:cNvGrpSpPr/>
          <p:nvPr/>
        </p:nvGrpSpPr>
        <p:grpSpPr>
          <a:xfrm>
            <a:off x="1483995" y="692150"/>
            <a:ext cx="9337040" cy="5664835"/>
            <a:chOff x="940" y="427"/>
            <a:chExt cx="14704" cy="8921"/>
          </a:xfrm>
        </p:grpSpPr>
        <p:grpSp>
          <p:nvGrpSpPr>
            <p:cNvPr id="8" name="组合 7"/>
            <p:cNvGrpSpPr/>
            <p:nvPr/>
          </p:nvGrpSpPr>
          <p:grpSpPr>
            <a:xfrm>
              <a:off x="941" y="1493"/>
              <a:ext cx="5717" cy="1317"/>
              <a:chOff x="8491" y="1534"/>
              <a:chExt cx="6005" cy="1480"/>
            </a:xfrm>
          </p:grpSpPr>
          <p:sp>
            <p:nvSpPr>
              <p:cNvPr id="6" name="矩形 5"/>
              <p:cNvSpPr/>
              <p:nvPr/>
            </p:nvSpPr>
            <p:spPr>
              <a:xfrm>
                <a:off x="8491" y="1534"/>
                <a:ext cx="6005"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文本框 6"/>
              <p:cNvSpPr txBox="1"/>
              <p:nvPr/>
            </p:nvSpPr>
            <p:spPr>
              <a:xfrm>
                <a:off x="8491" y="1702"/>
                <a:ext cx="6004" cy="1142"/>
              </a:xfrm>
              <a:prstGeom prst="rect">
                <a:avLst/>
              </a:prstGeom>
              <a:noFill/>
            </p:spPr>
            <p:txBody>
              <a:bodyPr wrap="square" rtlCol="0">
                <a:noAutofit/>
              </a:bodyPr>
              <a:p>
                <a:r>
                  <a:rPr lang="en-US" altLang="zh-CN"/>
                  <a:t>Calculate </a:t>
                </a:r>
                <a:r>
                  <a:rPr lang="en-US" altLang="zh-CN" b="1"/>
                  <a:t>standard deviations</a:t>
                </a:r>
                <a:r>
                  <a:rPr lang="en-US" altLang="zh-CN"/>
                  <a:t> of the coefficients of the augmented model</a:t>
                </a:r>
                <a:endParaRPr lang="en-US" altLang="zh-CN"/>
              </a:p>
            </p:txBody>
          </p:sp>
        </p:grpSp>
        <p:grpSp>
          <p:nvGrpSpPr>
            <p:cNvPr id="9" name="组合 8"/>
            <p:cNvGrpSpPr/>
            <p:nvPr/>
          </p:nvGrpSpPr>
          <p:grpSpPr>
            <a:xfrm>
              <a:off x="941" y="3446"/>
              <a:ext cx="6262" cy="1235"/>
              <a:chOff x="8491" y="1534"/>
              <a:chExt cx="6688" cy="1532"/>
            </a:xfrm>
          </p:grpSpPr>
          <p:sp>
            <p:nvSpPr>
              <p:cNvPr id="10" name="矩形 9"/>
              <p:cNvSpPr/>
              <p:nvPr/>
            </p:nvSpPr>
            <p:spPr>
              <a:xfrm>
                <a:off x="8491" y="1534"/>
                <a:ext cx="6516" cy="1532"/>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8491" y="1627"/>
                <a:ext cx="6688" cy="1142"/>
              </a:xfrm>
              <a:prstGeom prst="rect">
                <a:avLst/>
              </a:prstGeom>
              <a:noFill/>
            </p:spPr>
            <p:txBody>
              <a:bodyPr wrap="square" rtlCol="0">
                <a:noAutofit/>
              </a:bodyPr>
              <a:p>
                <a:r>
                  <a:rPr lang="en-US" altLang="zh-CN"/>
                  <a:t>Sort predictor varieables according to descending order of standard deviations</a:t>
                </a:r>
                <a:endParaRPr lang="en-US" altLang="zh-CN"/>
              </a:p>
            </p:txBody>
          </p:sp>
        </p:grpSp>
        <p:grpSp>
          <p:nvGrpSpPr>
            <p:cNvPr id="12" name="组合 11"/>
            <p:cNvGrpSpPr/>
            <p:nvPr/>
          </p:nvGrpSpPr>
          <p:grpSpPr>
            <a:xfrm>
              <a:off x="2299" y="5302"/>
              <a:ext cx="3006" cy="755"/>
              <a:chOff x="8491" y="1534"/>
              <a:chExt cx="6006" cy="1480"/>
            </a:xfrm>
          </p:grpSpPr>
          <p:sp>
            <p:nvSpPr>
              <p:cNvPr id="13" name="矩形 12"/>
              <p:cNvSpPr/>
              <p:nvPr/>
            </p:nvSpPr>
            <p:spPr>
              <a:xfrm>
                <a:off x="8491" y="1534"/>
                <a:ext cx="6005"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nvSpPr>
            <p:spPr>
              <a:xfrm>
                <a:off x="8493" y="1669"/>
                <a:ext cx="6004" cy="1142"/>
              </a:xfrm>
              <a:prstGeom prst="rect">
                <a:avLst/>
              </a:prstGeom>
              <a:noFill/>
            </p:spPr>
            <p:txBody>
              <a:bodyPr wrap="square" rtlCol="0">
                <a:noAutofit/>
              </a:bodyPr>
              <a:p>
                <a:r>
                  <a:rPr lang="en-US" altLang="zh-CN"/>
                  <a:t>Set PO as baseline</a:t>
                </a:r>
                <a:endParaRPr lang="en-US" altLang="zh-CN"/>
              </a:p>
            </p:txBody>
          </p:sp>
        </p:grpSp>
        <p:grpSp>
          <p:nvGrpSpPr>
            <p:cNvPr id="15" name="组合 14"/>
            <p:cNvGrpSpPr/>
            <p:nvPr/>
          </p:nvGrpSpPr>
          <p:grpSpPr>
            <a:xfrm>
              <a:off x="940" y="6690"/>
              <a:ext cx="5717" cy="1317"/>
              <a:chOff x="8491" y="1534"/>
              <a:chExt cx="6005" cy="1480"/>
            </a:xfrm>
          </p:grpSpPr>
          <p:sp>
            <p:nvSpPr>
              <p:cNvPr id="16" name="矩形 15"/>
              <p:cNvSpPr/>
              <p:nvPr/>
            </p:nvSpPr>
            <p:spPr>
              <a:xfrm>
                <a:off x="8491" y="1534"/>
                <a:ext cx="6005"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nvSpPr>
            <p:spPr>
              <a:xfrm>
                <a:off x="8491" y="1702"/>
                <a:ext cx="6004" cy="1142"/>
              </a:xfrm>
              <a:prstGeom prst="rect">
                <a:avLst/>
              </a:prstGeom>
              <a:noFill/>
            </p:spPr>
            <p:txBody>
              <a:bodyPr wrap="square" rtlCol="0">
                <a:noAutofit/>
              </a:bodyPr>
              <a:p>
                <a:r>
                  <a:rPr lang="en-US" altLang="zh-CN"/>
                  <a:t>Generate PPO configurations with one additional predictor variable</a:t>
                </a:r>
                <a:endParaRPr lang="en-US" altLang="zh-CN"/>
              </a:p>
            </p:txBody>
          </p:sp>
        </p:grpSp>
        <p:grpSp>
          <p:nvGrpSpPr>
            <p:cNvPr id="18" name="组合 17"/>
            <p:cNvGrpSpPr/>
            <p:nvPr/>
          </p:nvGrpSpPr>
          <p:grpSpPr>
            <a:xfrm>
              <a:off x="2723" y="8594"/>
              <a:ext cx="2138" cy="755"/>
              <a:chOff x="8491" y="1534"/>
              <a:chExt cx="6006" cy="1480"/>
            </a:xfrm>
          </p:grpSpPr>
          <p:sp>
            <p:nvSpPr>
              <p:cNvPr id="19" name="矩形 18"/>
              <p:cNvSpPr/>
              <p:nvPr/>
            </p:nvSpPr>
            <p:spPr>
              <a:xfrm>
                <a:off x="8491" y="1534"/>
                <a:ext cx="6005"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8493" y="1669"/>
                <a:ext cx="6004" cy="1142"/>
              </a:xfrm>
              <a:prstGeom prst="rect">
                <a:avLst/>
              </a:prstGeom>
              <a:noFill/>
            </p:spPr>
            <p:txBody>
              <a:bodyPr wrap="square" rtlCol="0">
                <a:noAutofit/>
              </a:bodyPr>
              <a:p>
                <a:r>
                  <a:rPr lang="en-US" altLang="zh-CN"/>
                  <a:t>Sort models</a:t>
                </a:r>
                <a:endParaRPr lang="en-US" altLang="zh-CN"/>
              </a:p>
            </p:txBody>
          </p:sp>
        </p:grpSp>
        <p:grpSp>
          <p:nvGrpSpPr>
            <p:cNvPr id="21" name="组合 20"/>
            <p:cNvGrpSpPr/>
            <p:nvPr/>
          </p:nvGrpSpPr>
          <p:grpSpPr>
            <a:xfrm>
              <a:off x="9692" y="8570"/>
              <a:ext cx="3218" cy="755"/>
              <a:chOff x="8491" y="1534"/>
              <a:chExt cx="6430" cy="1480"/>
            </a:xfrm>
          </p:grpSpPr>
          <p:sp>
            <p:nvSpPr>
              <p:cNvPr id="22" name="矩形 21"/>
              <p:cNvSpPr/>
              <p:nvPr/>
            </p:nvSpPr>
            <p:spPr>
              <a:xfrm>
                <a:off x="8491" y="1534"/>
                <a:ext cx="6262"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nvSpPr>
            <p:spPr>
              <a:xfrm>
                <a:off x="8493" y="1669"/>
                <a:ext cx="6428" cy="1143"/>
              </a:xfrm>
              <a:prstGeom prst="rect">
                <a:avLst/>
              </a:prstGeom>
              <a:noFill/>
            </p:spPr>
            <p:txBody>
              <a:bodyPr wrap="square" rtlCol="0">
                <a:noAutofit/>
              </a:bodyPr>
              <a:p>
                <a:r>
                  <a:rPr lang="en-US" altLang="zh-CN"/>
                  <a:t>Select top T models</a:t>
                </a:r>
                <a:endParaRPr lang="en-US" altLang="zh-CN"/>
              </a:p>
            </p:txBody>
          </p:sp>
        </p:grpSp>
        <p:grpSp>
          <p:nvGrpSpPr>
            <p:cNvPr id="27" name="组合 26"/>
            <p:cNvGrpSpPr/>
            <p:nvPr/>
          </p:nvGrpSpPr>
          <p:grpSpPr>
            <a:xfrm>
              <a:off x="8221" y="6607"/>
              <a:ext cx="6378" cy="1539"/>
              <a:chOff x="8491" y="1534"/>
              <a:chExt cx="6688" cy="1532"/>
            </a:xfrm>
          </p:grpSpPr>
          <p:sp>
            <p:nvSpPr>
              <p:cNvPr id="28" name="矩形 27"/>
              <p:cNvSpPr/>
              <p:nvPr/>
            </p:nvSpPr>
            <p:spPr>
              <a:xfrm>
                <a:off x="8491" y="1534"/>
                <a:ext cx="6516" cy="1532"/>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9" name="文本框 28"/>
              <p:cNvSpPr txBox="1"/>
              <p:nvPr/>
            </p:nvSpPr>
            <p:spPr>
              <a:xfrm>
                <a:off x="8491" y="1534"/>
                <a:ext cx="6688" cy="1142"/>
              </a:xfrm>
              <a:prstGeom prst="rect">
                <a:avLst/>
              </a:prstGeom>
              <a:noFill/>
            </p:spPr>
            <p:txBody>
              <a:bodyPr wrap="square" rtlCol="0">
                <a:noAutofit/>
              </a:bodyPr>
              <a:p>
                <a:r>
                  <a:rPr lang="en-US" altLang="zh-CN"/>
                  <a:t>Evaluate PPO configurations and select those that are comparatively better than the baseline</a:t>
                </a:r>
                <a:endParaRPr lang="en-US" altLang="zh-CN"/>
              </a:p>
            </p:txBody>
          </p:sp>
        </p:grpSp>
        <p:grpSp>
          <p:nvGrpSpPr>
            <p:cNvPr id="30" name="组合 29"/>
            <p:cNvGrpSpPr/>
            <p:nvPr/>
          </p:nvGrpSpPr>
          <p:grpSpPr>
            <a:xfrm>
              <a:off x="9693" y="5314"/>
              <a:ext cx="3134" cy="755"/>
              <a:chOff x="8491" y="1534"/>
              <a:chExt cx="6262" cy="1480"/>
            </a:xfrm>
          </p:grpSpPr>
          <p:sp>
            <p:nvSpPr>
              <p:cNvPr id="31" name="矩形 30"/>
              <p:cNvSpPr/>
              <p:nvPr/>
            </p:nvSpPr>
            <p:spPr>
              <a:xfrm>
                <a:off x="8491" y="1534"/>
                <a:ext cx="6262"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2" name="文本框 31"/>
              <p:cNvSpPr txBox="1"/>
              <p:nvPr/>
            </p:nvSpPr>
            <p:spPr>
              <a:xfrm>
                <a:off x="8877" y="1643"/>
                <a:ext cx="5489" cy="1143"/>
              </a:xfrm>
              <a:prstGeom prst="rect">
                <a:avLst/>
              </a:prstGeom>
              <a:noFill/>
            </p:spPr>
            <p:txBody>
              <a:bodyPr wrap="square" rtlCol="0">
                <a:noAutofit/>
              </a:bodyPr>
              <a:p>
                <a:r>
                  <a:rPr lang="en-US" altLang="zh-CN"/>
                  <a:t>Update baseline</a:t>
                </a:r>
                <a:endParaRPr lang="en-US" altLang="zh-CN"/>
              </a:p>
            </p:txBody>
          </p:sp>
        </p:grpSp>
        <p:grpSp>
          <p:nvGrpSpPr>
            <p:cNvPr id="33" name="组合 32"/>
            <p:cNvGrpSpPr/>
            <p:nvPr/>
          </p:nvGrpSpPr>
          <p:grpSpPr>
            <a:xfrm>
              <a:off x="8434" y="3481"/>
              <a:ext cx="6262" cy="1235"/>
              <a:chOff x="8491" y="1534"/>
              <a:chExt cx="6688" cy="1532"/>
            </a:xfrm>
          </p:grpSpPr>
          <p:sp>
            <p:nvSpPr>
              <p:cNvPr id="34" name="矩形 33"/>
              <p:cNvSpPr/>
              <p:nvPr/>
            </p:nvSpPr>
            <p:spPr>
              <a:xfrm>
                <a:off x="8491" y="1534"/>
                <a:ext cx="6516" cy="1532"/>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5" name="文本框 34"/>
              <p:cNvSpPr txBox="1"/>
              <p:nvPr/>
            </p:nvSpPr>
            <p:spPr>
              <a:xfrm>
                <a:off x="8491" y="1627"/>
                <a:ext cx="6688" cy="1142"/>
              </a:xfrm>
              <a:prstGeom prst="rect">
                <a:avLst/>
              </a:prstGeom>
              <a:noFill/>
            </p:spPr>
            <p:txBody>
              <a:bodyPr wrap="square" rtlCol="0">
                <a:noAutofit/>
              </a:bodyPr>
              <a:p>
                <a:r>
                  <a:rPr lang="en-US" altLang="zh-CN"/>
                  <a:t>Revalidate output PPO list according to the new baseline</a:t>
                </a:r>
                <a:endParaRPr lang="en-US" altLang="zh-CN"/>
              </a:p>
            </p:txBody>
          </p:sp>
        </p:grpSp>
        <p:grpSp>
          <p:nvGrpSpPr>
            <p:cNvPr id="36" name="组合 35"/>
            <p:cNvGrpSpPr/>
            <p:nvPr/>
          </p:nvGrpSpPr>
          <p:grpSpPr>
            <a:xfrm>
              <a:off x="9180" y="2116"/>
              <a:ext cx="4609" cy="767"/>
              <a:chOff x="8491" y="1534"/>
              <a:chExt cx="6688" cy="1532"/>
            </a:xfrm>
          </p:grpSpPr>
          <p:sp>
            <p:nvSpPr>
              <p:cNvPr id="37" name="矩形 36"/>
              <p:cNvSpPr/>
              <p:nvPr/>
            </p:nvSpPr>
            <p:spPr>
              <a:xfrm>
                <a:off x="8491" y="1534"/>
                <a:ext cx="6516" cy="1532"/>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8491" y="1627"/>
                <a:ext cx="6688" cy="1142"/>
              </a:xfrm>
              <a:prstGeom prst="rect">
                <a:avLst/>
              </a:prstGeom>
              <a:noFill/>
            </p:spPr>
            <p:txBody>
              <a:bodyPr wrap="square" rtlCol="0">
                <a:noAutofit/>
              </a:bodyPr>
              <a:p>
                <a:r>
                  <a:rPr lang="en-US" altLang="zh-CN"/>
                  <a:t>Evaluate PPO configurations</a:t>
                </a:r>
                <a:endParaRPr lang="en-US" altLang="zh-CN"/>
              </a:p>
            </p:txBody>
          </p:sp>
        </p:grpSp>
        <p:cxnSp>
          <p:nvCxnSpPr>
            <p:cNvPr id="44" name="直接箭头连接符 43"/>
            <p:cNvCxnSpPr>
              <a:stCxn id="6" idx="2"/>
            </p:cNvCxnSpPr>
            <p:nvPr/>
          </p:nvCxnSpPr>
          <p:spPr>
            <a:xfrm>
              <a:off x="3800" y="2810"/>
              <a:ext cx="3" cy="6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5" name="直接箭头连接符 44"/>
            <p:cNvCxnSpPr/>
            <p:nvPr/>
          </p:nvCxnSpPr>
          <p:spPr>
            <a:xfrm>
              <a:off x="3797" y="4681"/>
              <a:ext cx="3" cy="6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p:nvPr/>
          </p:nvCxnSpPr>
          <p:spPr>
            <a:xfrm>
              <a:off x="3794" y="6018"/>
              <a:ext cx="3" cy="6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p:nvPr/>
          </p:nvCxnSpPr>
          <p:spPr>
            <a:xfrm>
              <a:off x="3791" y="7983"/>
              <a:ext cx="3" cy="6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a:stCxn id="20" idx="3"/>
              <a:endCxn id="23" idx="1"/>
            </p:cNvCxnSpPr>
            <p:nvPr/>
          </p:nvCxnSpPr>
          <p:spPr>
            <a:xfrm flipV="1">
              <a:off x="4861" y="8930"/>
              <a:ext cx="4832" cy="2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p:nvPr/>
          </p:nvCxnSpPr>
          <p:spPr>
            <a:xfrm flipV="1">
              <a:off x="11260" y="6045"/>
              <a:ext cx="0" cy="59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1" name="直接箭头连接符 50"/>
            <p:cNvCxnSpPr/>
            <p:nvPr/>
          </p:nvCxnSpPr>
          <p:spPr>
            <a:xfrm flipV="1">
              <a:off x="11260" y="8112"/>
              <a:ext cx="0" cy="48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flipV="1">
              <a:off x="11260" y="4744"/>
              <a:ext cx="0" cy="59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nvCxnSpPr>
          <p:spPr>
            <a:xfrm flipV="1">
              <a:off x="11260" y="2855"/>
              <a:ext cx="0" cy="59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p:nvPr/>
          </p:nvCxnSpPr>
          <p:spPr>
            <a:xfrm flipV="1">
              <a:off x="11260" y="1507"/>
              <a:ext cx="0" cy="59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8" name="直接连接符 57"/>
            <p:cNvCxnSpPr>
              <a:stCxn id="31" idx="3"/>
            </p:cNvCxnSpPr>
            <p:nvPr/>
          </p:nvCxnSpPr>
          <p:spPr>
            <a:xfrm flipV="1">
              <a:off x="12827" y="5668"/>
              <a:ext cx="2795" cy="24"/>
            </a:xfrm>
            <a:prstGeom prst="line">
              <a:avLst/>
            </a:prstGeom>
          </p:spPr>
          <p:style>
            <a:lnRef idx="2">
              <a:schemeClr val="accent1"/>
            </a:lnRef>
            <a:fillRef idx="0">
              <a:srgbClr val="FFFFFF"/>
            </a:fillRef>
            <a:effectRef idx="0">
              <a:srgbClr val="FFFFFF"/>
            </a:effectRef>
            <a:fontRef idx="minor">
              <a:schemeClr val="tx1"/>
            </a:fontRef>
          </p:style>
        </p:cxnSp>
        <p:cxnSp>
          <p:nvCxnSpPr>
            <p:cNvPr id="59" name="直接连接符 58"/>
            <p:cNvCxnSpPr/>
            <p:nvPr/>
          </p:nvCxnSpPr>
          <p:spPr>
            <a:xfrm>
              <a:off x="15610" y="5633"/>
              <a:ext cx="0" cy="1795"/>
            </a:xfrm>
            <a:prstGeom prst="line">
              <a:avLst/>
            </a:prstGeom>
          </p:spPr>
          <p:style>
            <a:lnRef idx="2">
              <a:schemeClr val="accent1"/>
            </a:lnRef>
            <a:fillRef idx="0">
              <a:srgbClr val="FFFFFF"/>
            </a:fillRef>
            <a:effectRef idx="0">
              <a:srgbClr val="FFFFFF"/>
            </a:effectRef>
            <a:fontRef idx="minor">
              <a:schemeClr val="tx1"/>
            </a:fontRef>
          </p:style>
        </p:cxnSp>
        <p:cxnSp>
          <p:nvCxnSpPr>
            <p:cNvPr id="60" name="直接箭头连接符 59"/>
            <p:cNvCxnSpPr/>
            <p:nvPr/>
          </p:nvCxnSpPr>
          <p:spPr>
            <a:xfrm flipH="1">
              <a:off x="14484" y="7381"/>
              <a:ext cx="1161" cy="23"/>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2" name="直接连接符 61"/>
            <p:cNvCxnSpPr/>
            <p:nvPr/>
          </p:nvCxnSpPr>
          <p:spPr>
            <a:xfrm flipH="1">
              <a:off x="7634" y="4015"/>
              <a:ext cx="4" cy="3372"/>
            </a:xfrm>
            <a:prstGeom prst="line">
              <a:avLst/>
            </a:prstGeom>
          </p:spPr>
          <p:style>
            <a:lnRef idx="2">
              <a:schemeClr val="accent1"/>
            </a:lnRef>
            <a:fillRef idx="0">
              <a:srgbClr val="FFFFFF"/>
            </a:fillRef>
            <a:effectRef idx="0">
              <a:srgbClr val="FFFFFF"/>
            </a:effectRef>
            <a:fontRef idx="minor">
              <a:schemeClr val="tx1"/>
            </a:fontRef>
          </p:style>
        </p:cxnSp>
        <p:cxnSp>
          <p:nvCxnSpPr>
            <p:cNvPr id="63" name="直接连接符 62"/>
            <p:cNvCxnSpPr>
              <a:stCxn id="35" idx="1"/>
            </p:cNvCxnSpPr>
            <p:nvPr/>
          </p:nvCxnSpPr>
          <p:spPr>
            <a:xfrm flipH="1" flipV="1">
              <a:off x="7623" y="4015"/>
              <a:ext cx="811" cy="1"/>
            </a:xfrm>
            <a:prstGeom prst="line">
              <a:avLst/>
            </a:prstGeom>
          </p:spPr>
          <p:style>
            <a:lnRef idx="2">
              <a:schemeClr val="accent1"/>
            </a:lnRef>
            <a:fillRef idx="0">
              <a:srgbClr val="FFFFFF"/>
            </a:fillRef>
            <a:effectRef idx="0">
              <a:srgbClr val="FFFFFF"/>
            </a:effectRef>
            <a:fontRef idx="minor">
              <a:schemeClr val="tx1"/>
            </a:fontRef>
          </p:style>
        </p:cxnSp>
        <p:cxnSp>
          <p:nvCxnSpPr>
            <p:cNvPr id="66" name="直接箭头连接符 65"/>
            <p:cNvCxnSpPr>
              <a:endCxn id="17" idx="3"/>
            </p:cNvCxnSpPr>
            <p:nvPr/>
          </p:nvCxnSpPr>
          <p:spPr>
            <a:xfrm flipH="1" flipV="1">
              <a:off x="6656" y="7347"/>
              <a:ext cx="990" cy="1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7" name="文本框 66"/>
            <p:cNvSpPr txBox="1"/>
            <p:nvPr/>
          </p:nvSpPr>
          <p:spPr>
            <a:xfrm>
              <a:off x="9180" y="427"/>
              <a:ext cx="4832" cy="1016"/>
            </a:xfrm>
            <a:prstGeom prst="rect">
              <a:avLst/>
            </a:prstGeom>
            <a:noFill/>
          </p:spPr>
          <p:txBody>
            <a:bodyPr wrap="square" rtlCol="0">
              <a:spAutoFit/>
            </a:bodyPr>
            <a:p>
              <a:r>
                <a:rPr lang="en-US" altLang="zh-CN"/>
                <a:t>Selected Proportionality Configuration</a:t>
              </a:r>
              <a:endParaRPr lang="en-US" altLang="zh-CN"/>
            </a:p>
          </p:txBody>
        </p:sp>
      </p:grpSp>
      <p:sp>
        <p:nvSpPr>
          <p:cNvPr id="69" name="文本框 68"/>
          <p:cNvSpPr txBox="1"/>
          <p:nvPr/>
        </p:nvSpPr>
        <p:spPr>
          <a:xfrm>
            <a:off x="758825" y="351790"/>
            <a:ext cx="4968875" cy="521970"/>
          </a:xfrm>
          <a:prstGeom prst="rect">
            <a:avLst/>
          </a:prstGeom>
          <a:noFill/>
        </p:spPr>
        <p:txBody>
          <a:bodyPr wrap="square" rtlCol="0">
            <a:spAutoFit/>
          </a:bodyPr>
          <a:p>
            <a:r>
              <a:rPr lang="zh-CN" altLang="en-US" sz="2800"/>
              <a:t>PPO model selection using</a:t>
            </a:r>
            <a:r>
              <a:rPr lang="en-US" altLang="zh-CN" sz="2800"/>
              <a:t> GREP</a:t>
            </a:r>
            <a:endParaRPr lang="en-US" altLang="zh-CN" sz="2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7" name="内容占位符 6"/>
          <p:cNvPicPr>
            <a:picLocks noChangeAspect="1"/>
          </p:cNvPicPr>
          <p:nvPr>
            <p:ph idx="1"/>
          </p:nvPr>
        </p:nvPicPr>
        <p:blipFill>
          <a:blip r:embed="rId1"/>
          <a:stretch>
            <a:fillRect/>
          </a:stretch>
        </p:blipFill>
        <p:spPr>
          <a:xfrm>
            <a:off x="654685" y="1764665"/>
            <a:ext cx="6154420" cy="2842260"/>
          </a:xfrm>
          <a:prstGeom prst="rect">
            <a:avLst/>
          </a:prstGeom>
        </p:spPr>
      </p:pic>
      <p:sp>
        <p:nvSpPr>
          <p:cNvPr id="8" name="文本框 7"/>
          <p:cNvSpPr txBox="1"/>
          <p:nvPr/>
        </p:nvSpPr>
        <p:spPr>
          <a:xfrm>
            <a:off x="635000" y="617220"/>
            <a:ext cx="6174105" cy="460375"/>
          </a:xfrm>
          <a:prstGeom prst="rect">
            <a:avLst/>
          </a:prstGeom>
          <a:noFill/>
        </p:spPr>
        <p:txBody>
          <a:bodyPr wrap="square" rtlCol="0">
            <a:spAutoFit/>
          </a:bodyPr>
          <a:p>
            <a:r>
              <a:rPr lang="en-US" altLang="zh-CN" sz="2400"/>
              <a:t>Summary of Speech Depression Databases Used</a:t>
            </a:r>
            <a:endParaRPr lang="en-US" altLang="zh-CN" sz="2400"/>
          </a:p>
        </p:txBody>
      </p:sp>
      <p:sp>
        <p:nvSpPr>
          <p:cNvPr id="9" name="文本框 8"/>
          <p:cNvSpPr txBox="1"/>
          <p:nvPr/>
        </p:nvSpPr>
        <p:spPr>
          <a:xfrm>
            <a:off x="7335520" y="1764665"/>
            <a:ext cx="4297045" cy="2861310"/>
          </a:xfrm>
          <a:prstGeom prst="rect">
            <a:avLst/>
          </a:prstGeom>
          <a:noFill/>
        </p:spPr>
        <p:txBody>
          <a:bodyPr wrap="square" rtlCol="0">
            <a:spAutoFit/>
          </a:bodyPr>
          <a:p>
            <a:r>
              <a:rPr lang="en-US" altLang="zh-CN"/>
              <a:t>Experiment </a:t>
            </a:r>
            <a:r>
              <a:rPr lang="zh-CN" altLang="en-US"/>
              <a:t>followed the following groupings to train the models</a:t>
            </a:r>
            <a:r>
              <a:rPr lang="en-US" altLang="zh-CN"/>
              <a:t>:</a:t>
            </a:r>
            <a:endParaRPr lang="en-US" altLang="zh-CN"/>
          </a:p>
          <a:p>
            <a:r>
              <a:rPr lang="zh-CN" altLang="en-US"/>
              <a:t>DAIC-WOZ (PHQ-8): 0-1, 2-4, 5-9, 10-14, 15-19, 20-24</a:t>
            </a:r>
            <a:endParaRPr lang="zh-CN" altLang="en-US"/>
          </a:p>
          <a:p>
            <a:r>
              <a:rPr lang="zh-CN" altLang="en-US"/>
              <a:t>AViD (BDI): 0-1, 2-3, 4-5, 6-7, 8-10, 11-13, 14-20, 21-26, 27-38, 39-63.</a:t>
            </a:r>
            <a:endParaRPr lang="zh-CN" altLang="en-US"/>
          </a:p>
          <a:p>
            <a:endParaRPr lang="zh-CN" altLang="en-US"/>
          </a:p>
          <a:p>
            <a:r>
              <a:rPr lang="en-US" altLang="zh-CN"/>
              <a:t>Experiment </a:t>
            </a:r>
            <a:r>
              <a:rPr lang="zh-CN" altLang="en-US"/>
              <a:t>combined the original training and development partitions of AViD in order to get a much bigger training dataset.</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635000" y="1393190"/>
            <a:ext cx="9542145" cy="5178425"/>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8" name="文本框 7"/>
          <p:cNvSpPr txBox="1"/>
          <p:nvPr/>
        </p:nvSpPr>
        <p:spPr>
          <a:xfrm>
            <a:off x="635000" y="498475"/>
            <a:ext cx="7715250" cy="953135"/>
          </a:xfrm>
          <a:prstGeom prst="rect">
            <a:avLst/>
          </a:prstGeom>
          <a:noFill/>
        </p:spPr>
        <p:txBody>
          <a:bodyPr wrap="square" rtlCol="0">
            <a:spAutoFit/>
          </a:bodyPr>
          <a:p>
            <a:r>
              <a:rPr lang="en-US" altLang="zh-CN" sz="2800"/>
              <a:t>Comparison of Different Ordinal Logistic Regression Models Using Depression Corpora</a:t>
            </a:r>
            <a:endParaRPr lang="en-US" altLang="zh-CN" sz="2800"/>
          </a:p>
        </p:txBody>
      </p:sp>
      <p:sp>
        <p:nvSpPr>
          <p:cNvPr id="2" name="文本框 1"/>
          <p:cNvSpPr txBox="1"/>
          <p:nvPr/>
        </p:nvSpPr>
        <p:spPr>
          <a:xfrm>
            <a:off x="9293860" y="791210"/>
            <a:ext cx="2543810" cy="368300"/>
          </a:xfrm>
          <a:prstGeom prst="rect">
            <a:avLst/>
          </a:prstGeom>
          <a:noFill/>
        </p:spPr>
        <p:txBody>
          <a:bodyPr wrap="square" rtlCol="0" anchor="t">
            <a:spAutoFit/>
          </a:bodyPr>
          <a:p>
            <a:r>
              <a:rPr lang="en-US" altLang="zh-CN"/>
              <a:t>:Speraman </a:t>
            </a:r>
            <a:r>
              <a:rPr lang="zh-CN" altLang="en-US"/>
              <a:t>correlation</a:t>
            </a:r>
            <a:endParaRPr lang="zh-CN" altLang="en-US"/>
          </a:p>
        </p:txBody>
      </p:sp>
      <p:pic>
        <p:nvPicPr>
          <p:cNvPr id="3" name="图片 2"/>
          <p:cNvPicPr>
            <a:picLocks noChangeAspect="1"/>
          </p:cNvPicPr>
          <p:nvPr/>
        </p:nvPicPr>
        <p:blipFill>
          <a:blip r:embed="rId2"/>
          <a:stretch>
            <a:fillRect/>
          </a:stretch>
        </p:blipFill>
        <p:spPr>
          <a:xfrm rot="5400000">
            <a:off x="9083675" y="870585"/>
            <a:ext cx="288925" cy="28892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838200" y="2114550"/>
            <a:ext cx="10515600" cy="3310890"/>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7" name="文本框 6"/>
          <p:cNvSpPr txBox="1"/>
          <p:nvPr/>
        </p:nvSpPr>
        <p:spPr>
          <a:xfrm>
            <a:off x="1071880" y="721360"/>
            <a:ext cx="9897745" cy="1198880"/>
          </a:xfrm>
          <a:prstGeom prst="rect">
            <a:avLst/>
          </a:prstGeom>
          <a:noFill/>
        </p:spPr>
        <p:txBody>
          <a:bodyPr wrap="square" rtlCol="0">
            <a:spAutoFit/>
          </a:bodyPr>
          <a:p>
            <a:r>
              <a:rPr lang="zh-CN" altLang="en-US" sz="2400"/>
              <a:t>Comparison of Depression Prediction Accuracy (RMSE and Spearman</a:t>
            </a:r>
            <a:r>
              <a:rPr lang="en-US" altLang="zh-CN" sz="2400"/>
              <a:t>’</a:t>
            </a:r>
            <a:r>
              <a:rPr lang="zh-CN" altLang="en-US" sz="2400"/>
              <a:t>s Correlation) of Ordinal Logistic Regression With Proposed GREP Model Selection and Baseline Systems (GSR and CNN)</a:t>
            </a:r>
            <a:endParaRPr lang="zh-CN" altLang="en-US"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6568440" cy="922020"/>
          </a:xfrm>
          <a:prstGeom prst="rect">
            <a:avLst/>
          </a:prstGeom>
          <a:noFill/>
        </p:spPr>
        <p:txBody>
          <a:bodyPr wrap="square" rtlCol="0">
            <a:spAutoFit/>
          </a:bodyPr>
          <a:p>
            <a:r>
              <a:rPr lang="en-US" altLang="zh-CN"/>
              <a:t>Discuss with Xiangyu and continue to do literature review - Statistical model</a:t>
            </a:r>
            <a:endParaRPr lang="en-US" altLang="zh-CN"/>
          </a:p>
          <a:p>
            <a:endParaRPr lang="en-US" altLang="zh-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presentation:~18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Apr 24</a:t>
            </a:r>
            <a:endParaRPr lang="en-US" altLang="zh-CN"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Model -CNN </a:t>
            </a:r>
            <a:endParaRPr lang="en-US" altLang="zh-CN"/>
          </a:p>
        </p:txBody>
      </p:sp>
      <p:sp>
        <p:nvSpPr>
          <p:cNvPr id="3" name="内容占位符 2"/>
          <p:cNvSpPr>
            <a:spLocks noGrp="1"/>
          </p:cNvSpPr>
          <p:nvPr>
            <p:ph idx="1"/>
          </p:nvPr>
        </p:nvSpPr>
        <p:spPr/>
        <p:txBody>
          <a:bodyPr/>
          <a:p>
            <a:pPr marL="0" indent="0">
              <a:buNone/>
            </a:pPr>
            <a:endParaRPr lang="en-US" altLang="zh-CN"/>
          </a:p>
          <a:p>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927100" y="1549400"/>
            <a:ext cx="8953500" cy="460375"/>
          </a:xfrm>
          <a:prstGeom prst="rect">
            <a:avLst/>
          </a:prstGeom>
          <a:noFill/>
        </p:spPr>
        <p:txBody>
          <a:bodyPr wrap="square" rtlCol="0">
            <a:spAutoFit/>
          </a:bodyPr>
          <a:p>
            <a:r>
              <a:rPr lang="en-US" altLang="zh-CN" sz="2400"/>
              <a:t>Sturcture</a:t>
            </a:r>
            <a:endParaRPr lang="en-US" altLang="zh-CN" sz="2400"/>
          </a:p>
        </p:txBody>
      </p:sp>
      <p:sp>
        <p:nvSpPr>
          <p:cNvPr id="18" name="文本框 17"/>
          <p:cNvSpPr txBox="1"/>
          <p:nvPr/>
        </p:nvSpPr>
        <p:spPr>
          <a:xfrm>
            <a:off x="1073150" y="2273300"/>
            <a:ext cx="1187450" cy="368300"/>
          </a:xfrm>
          <a:prstGeom prst="rect">
            <a:avLst/>
          </a:prstGeom>
          <a:noFill/>
        </p:spPr>
        <p:txBody>
          <a:bodyPr wrap="square" rtlCol="0">
            <a:spAutoFit/>
          </a:bodyPr>
          <a:p>
            <a:r>
              <a:rPr lang="en-US" altLang="zh-CN"/>
              <a:t>Input layer</a:t>
            </a:r>
            <a:endParaRPr lang="en-US" altLang="zh-CN"/>
          </a:p>
        </p:txBody>
      </p:sp>
      <p:sp>
        <p:nvSpPr>
          <p:cNvPr id="19" name="文本框 18"/>
          <p:cNvSpPr txBox="1"/>
          <p:nvPr/>
        </p:nvSpPr>
        <p:spPr>
          <a:xfrm>
            <a:off x="2908300" y="2273300"/>
            <a:ext cx="2844800" cy="368300"/>
          </a:xfrm>
          <a:prstGeom prst="rect">
            <a:avLst/>
          </a:prstGeom>
          <a:noFill/>
        </p:spPr>
        <p:txBody>
          <a:bodyPr wrap="square" rtlCol="0">
            <a:spAutoFit/>
          </a:bodyPr>
          <a:p>
            <a:r>
              <a:rPr lang="en-US" altLang="zh-CN"/>
              <a:t>CNN Layers</a:t>
            </a:r>
            <a:endParaRPr lang="en-US" altLang="zh-CN"/>
          </a:p>
        </p:txBody>
      </p:sp>
      <p:sp>
        <p:nvSpPr>
          <p:cNvPr id="20" name="文本框 19"/>
          <p:cNvSpPr txBox="1"/>
          <p:nvPr>
            <p:custDataLst>
              <p:tags r:id="rId1"/>
            </p:custDataLst>
          </p:nvPr>
        </p:nvSpPr>
        <p:spPr>
          <a:xfrm>
            <a:off x="4965700" y="2273300"/>
            <a:ext cx="2844800" cy="368300"/>
          </a:xfrm>
          <a:prstGeom prst="rect">
            <a:avLst/>
          </a:prstGeom>
          <a:noFill/>
        </p:spPr>
        <p:txBody>
          <a:bodyPr wrap="square" rtlCol="0">
            <a:spAutoFit/>
          </a:bodyPr>
          <a:p>
            <a:r>
              <a:rPr lang="en-US" altLang="zh-CN"/>
              <a:t>Flattening</a:t>
            </a:r>
            <a:endParaRPr lang="en-US" altLang="zh-CN"/>
          </a:p>
        </p:txBody>
      </p:sp>
      <p:sp>
        <p:nvSpPr>
          <p:cNvPr id="21" name="文本框 20"/>
          <p:cNvSpPr txBox="1"/>
          <p:nvPr>
            <p:custDataLst>
              <p:tags r:id="rId2"/>
            </p:custDataLst>
          </p:nvPr>
        </p:nvSpPr>
        <p:spPr>
          <a:xfrm>
            <a:off x="6934200" y="2273300"/>
            <a:ext cx="2844800" cy="368300"/>
          </a:xfrm>
          <a:prstGeom prst="rect">
            <a:avLst/>
          </a:prstGeom>
          <a:noFill/>
        </p:spPr>
        <p:txBody>
          <a:bodyPr wrap="square" rtlCol="0">
            <a:spAutoFit/>
          </a:bodyPr>
          <a:p>
            <a:r>
              <a:rPr lang="en-US" altLang="zh-CN"/>
              <a:t>Full connection</a:t>
            </a:r>
            <a:endParaRPr lang="en-US" altLang="zh-CN"/>
          </a:p>
        </p:txBody>
      </p:sp>
      <p:cxnSp>
        <p:nvCxnSpPr>
          <p:cNvPr id="22" name="直接箭头连接符 21"/>
          <p:cNvCxnSpPr>
            <a:stCxn id="18" idx="3"/>
            <a:endCxn id="19" idx="1"/>
          </p:cNvCxnSpPr>
          <p:nvPr/>
        </p:nvCxnSpPr>
        <p:spPr>
          <a:xfrm>
            <a:off x="2260600" y="245745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a:off x="4127500" y="245745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custDataLst>
              <p:tags r:id="rId3"/>
            </p:custDataLst>
          </p:nvPr>
        </p:nvCxnSpPr>
        <p:spPr>
          <a:xfrm>
            <a:off x="6089650" y="245745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1149350" y="2863850"/>
            <a:ext cx="1758950" cy="368300"/>
          </a:xfrm>
          <a:prstGeom prst="rect">
            <a:avLst/>
          </a:prstGeom>
          <a:noFill/>
        </p:spPr>
        <p:txBody>
          <a:bodyPr wrap="square" rtlCol="0">
            <a:spAutoFit/>
          </a:bodyPr>
          <a:p>
            <a:r>
              <a:rPr lang="en-US" altLang="zh-CN"/>
              <a:t>(40000,74)</a:t>
            </a:r>
            <a:endParaRPr lang="en-US" altLang="zh-CN"/>
          </a:p>
        </p:txBody>
      </p:sp>
      <p:sp>
        <p:nvSpPr>
          <p:cNvPr id="26" name="文本框 25"/>
          <p:cNvSpPr txBox="1"/>
          <p:nvPr/>
        </p:nvSpPr>
        <p:spPr>
          <a:xfrm>
            <a:off x="2692400" y="2919095"/>
            <a:ext cx="2356485" cy="3093720"/>
          </a:xfrm>
          <a:prstGeom prst="rect">
            <a:avLst/>
          </a:prstGeom>
          <a:noFill/>
        </p:spPr>
        <p:txBody>
          <a:bodyPr wrap="square" rtlCol="0" anchor="t">
            <a:noAutofit/>
          </a:bodyPr>
          <a:p>
            <a:r>
              <a:rPr lang="en-US" altLang="zh-CN"/>
              <a:t>3 Convolutional layers: </a:t>
            </a:r>
            <a:endParaRPr lang="en-US" altLang="zh-CN"/>
          </a:p>
          <a:p>
            <a:r>
              <a:rPr lang="zh-CN" altLang="en-US"/>
              <a:t>use 60, 30, and 15 filters respectively,</a:t>
            </a:r>
            <a:r>
              <a:rPr lang="en-US" altLang="zh-CN"/>
              <a:t> </a:t>
            </a:r>
            <a:r>
              <a:rPr lang="zh-CN" altLang="en-US"/>
              <a:t>with kernel sizes of 10, 5, and 5. </a:t>
            </a:r>
            <a:endParaRPr lang="zh-CN" altLang="en-US"/>
          </a:p>
          <a:p>
            <a:endParaRPr lang="zh-CN" altLang="en-US"/>
          </a:p>
          <a:p>
            <a:r>
              <a:rPr lang="zh-CN" altLang="en-US"/>
              <a:t>pooling layer</a:t>
            </a:r>
            <a:r>
              <a:rPr lang="en-US" altLang="zh-CN"/>
              <a:t>:</a:t>
            </a:r>
            <a:r>
              <a:rPr lang="zh-CN" altLang="en-US"/>
              <a:t> pool size </a:t>
            </a:r>
            <a:r>
              <a:rPr lang="en-US" altLang="zh-CN"/>
              <a:t>= </a:t>
            </a:r>
            <a:r>
              <a:rPr lang="zh-CN" altLang="en-US"/>
              <a:t>3</a:t>
            </a:r>
            <a:endParaRPr lang="zh-CN" altLang="en-US"/>
          </a:p>
        </p:txBody>
      </p:sp>
      <p:sp>
        <p:nvSpPr>
          <p:cNvPr id="27" name="文本框 26"/>
          <p:cNvSpPr txBox="1"/>
          <p:nvPr/>
        </p:nvSpPr>
        <p:spPr>
          <a:xfrm>
            <a:off x="6997700" y="2806700"/>
            <a:ext cx="1905000" cy="645160"/>
          </a:xfrm>
          <a:prstGeom prst="rect">
            <a:avLst/>
          </a:prstGeom>
          <a:noFill/>
        </p:spPr>
        <p:txBody>
          <a:bodyPr wrap="square" rtlCol="0">
            <a:spAutoFit/>
          </a:bodyPr>
          <a:p>
            <a:r>
              <a:rPr lang="en-US" altLang="zh-CN"/>
              <a:t>activation: relu, sigmoid</a:t>
            </a:r>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999490" y="956945"/>
            <a:ext cx="6572250" cy="1014730"/>
          </a:xfrm>
          <a:prstGeom prst="rect">
            <a:avLst/>
          </a:prstGeom>
          <a:noFill/>
        </p:spPr>
        <p:txBody>
          <a:bodyPr wrap="square" rtlCol="0" anchor="t">
            <a:spAutoFit/>
          </a:bodyPr>
          <a:p>
            <a:r>
              <a:rPr lang="zh-CN" altLang="en-US" sz="2000"/>
              <a:t>Huang Z, Epps J, Joachim D. </a:t>
            </a:r>
            <a:r>
              <a:rPr lang="zh-CN" altLang="en-US" sz="2000" b="1"/>
              <a:t>Investigation of speech landmark patterns for depression detection</a:t>
            </a:r>
            <a:r>
              <a:rPr lang="zh-CN" altLang="en-US" sz="2000"/>
              <a:t>[J]. IEEE transactions on affective computing, 2019, 13(2): 666-679.</a:t>
            </a:r>
            <a:endParaRPr lang="zh-CN" altLang="en-US" sz="2000"/>
          </a:p>
        </p:txBody>
      </p:sp>
      <p:sp>
        <p:nvSpPr>
          <p:cNvPr id="6" name="文本框 5"/>
          <p:cNvSpPr txBox="1"/>
          <p:nvPr/>
        </p:nvSpPr>
        <p:spPr>
          <a:xfrm>
            <a:off x="945515" y="2285365"/>
            <a:ext cx="7782560" cy="2584450"/>
          </a:xfrm>
          <a:prstGeom prst="rect">
            <a:avLst/>
          </a:prstGeom>
          <a:noFill/>
        </p:spPr>
        <p:txBody>
          <a:bodyPr wrap="square" rtlCol="0">
            <a:spAutoFit/>
          </a:bodyPr>
          <a:p>
            <a:r>
              <a:rPr lang="zh-CN" altLang="en-US"/>
              <a:t>This paper investigated </a:t>
            </a:r>
            <a:r>
              <a:rPr lang="zh-CN" altLang="en-US" b="1"/>
              <a:t>speech landmark patterns</a:t>
            </a:r>
            <a:r>
              <a:rPr lang="zh-CN" altLang="en-US"/>
              <a:t> for depression detection. </a:t>
            </a:r>
            <a:endParaRPr lang="zh-CN" altLang="en-US"/>
          </a:p>
          <a:p>
            <a:endParaRPr lang="zh-CN" altLang="en-US"/>
          </a:p>
          <a:p>
            <a:pPr marL="285750" indent="-285750">
              <a:buFont typeface="Arial" panose="020B0604020202020204" pitchFamily="34" charset="0"/>
              <a:buChar char="•"/>
            </a:pPr>
            <a:r>
              <a:rPr lang="zh-CN" altLang="en-US"/>
              <a:t>It proposed two sets of novel features based on </a:t>
            </a:r>
            <a:r>
              <a:rPr lang="zh-CN" altLang="en-US"/>
              <a:t>speech landmarks and evaluated their effectiveness on two different datasets: the DAIC-WOZ dataset, and the SH2 dataset. </a:t>
            </a:r>
            <a:endParaRPr lang="zh-CN" altLang="en-US"/>
          </a:p>
          <a:p>
            <a:pPr marL="285750" indent="-285750">
              <a:buFont typeface="Arial" panose="020B0604020202020204" pitchFamily="34" charset="0"/>
              <a:buChar char="•"/>
            </a:pPr>
            <a:r>
              <a:rPr lang="zh-CN" altLang="en-US"/>
              <a:t>This article proposes </a:t>
            </a:r>
            <a:r>
              <a:rPr lang="zh-CN" altLang="en-US" b="1"/>
              <a:t>two feature sets</a:t>
            </a:r>
            <a:r>
              <a:rPr lang="zh-CN" altLang="en-US"/>
              <a:t> associated with speech articulation events based on </a:t>
            </a:r>
            <a:r>
              <a:rPr lang="zh-CN" altLang="en-US">
                <a:solidFill>
                  <a:schemeClr val="accent2"/>
                </a:solidFill>
              </a:rPr>
              <a:t>counts and durations</a:t>
            </a:r>
            <a:r>
              <a:rPr lang="zh-CN" altLang="en-US"/>
              <a:t> of sequential landmark groups or n-grams.</a:t>
            </a:r>
            <a:endParaRPr lang="zh-CN" altLang="en-US"/>
          </a:p>
          <a:p>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86740" y="1407795"/>
            <a:ext cx="6096000" cy="3692525"/>
          </a:xfrm>
          <a:prstGeom prst="rect">
            <a:avLst/>
          </a:prstGeom>
          <a:noFill/>
        </p:spPr>
        <p:txBody>
          <a:bodyPr wrap="square" rtlCol="0" anchor="t">
            <a:spAutoFit/>
          </a:bodyPr>
          <a:p>
            <a:pPr marL="285750" indent="-285750">
              <a:buFont typeface="Arial" panose="020B0604020202020204" pitchFamily="34" charset="0"/>
              <a:buChar char="•"/>
            </a:pPr>
            <a:r>
              <a:rPr lang="zh-CN" altLang="en-US"/>
              <a:t>Speech landmarks are event markers associated with articulation of speech</a:t>
            </a:r>
            <a:r>
              <a:rPr lang="en-US" altLang="zh-CN"/>
              <a:t>.</a:t>
            </a:r>
            <a:endParaRPr lang="en-US" altLang="zh-CN"/>
          </a:p>
          <a:p>
            <a:pPr indent="0">
              <a:buFont typeface="Arial" panose="020B0604020202020204" pitchFamily="34" charset="0"/>
              <a:buNone/>
            </a:pPr>
            <a:endParaRPr lang="zh-CN" altLang="en-US"/>
          </a:p>
          <a:p>
            <a:pPr marL="285750" indent="-285750">
              <a:buFont typeface="Arial" panose="020B0604020202020204" pitchFamily="34" charset="0"/>
              <a:buChar char="•"/>
            </a:pPr>
            <a:r>
              <a:rPr lang="en-US" altLang="zh-CN"/>
              <a:t>T</a:t>
            </a:r>
            <a:r>
              <a:rPr lang="zh-CN" altLang="en-US"/>
              <a:t>hey rely solely on the location of acoustic events in time, commonly occurring at times of consonant closures/releases, nasal closures/ releases, glide minima and vowel maxima, thereby </a:t>
            </a:r>
            <a:r>
              <a:rPr lang="zh-CN" altLang="en-US" b="1"/>
              <a:t>providing information about articulatory events</a:t>
            </a:r>
            <a:r>
              <a:rPr lang="zh-CN" altLang="en-US"/>
              <a:t> (e.g., vibration of the vocal folds).</a:t>
            </a:r>
            <a:endParaRPr lang="zh-CN" altLang="en-US"/>
          </a:p>
          <a:p>
            <a:endParaRPr lang="zh-CN" altLang="en-US"/>
          </a:p>
          <a:p>
            <a:pPr marL="285750" indent="-285750">
              <a:buFont typeface="Arial" panose="020B0604020202020204" pitchFamily="34" charset="0"/>
              <a:buChar char="•"/>
            </a:pPr>
            <a:r>
              <a:rPr lang="zh-CN" altLang="en-US"/>
              <a:t>By contrast with the frame-based processing framework and independent of frames, landmark methods characterize </a:t>
            </a:r>
            <a:r>
              <a:rPr lang="zh-CN" altLang="en-US" b="1"/>
              <a:t>articulatory elements of speech, and detect timestamp boundaries denoting sharp changes in speech articulation</a:t>
            </a:r>
            <a:r>
              <a:rPr lang="en-US" altLang="zh-CN"/>
              <a:t>.</a:t>
            </a:r>
            <a:endParaRPr lang="en-US" altLang="zh-CN"/>
          </a:p>
        </p:txBody>
      </p:sp>
      <p:sp>
        <p:nvSpPr>
          <p:cNvPr id="6" name="文本框 5"/>
          <p:cNvSpPr txBox="1"/>
          <p:nvPr/>
        </p:nvSpPr>
        <p:spPr>
          <a:xfrm>
            <a:off x="788670" y="497840"/>
            <a:ext cx="5161280" cy="521970"/>
          </a:xfrm>
          <a:prstGeom prst="rect">
            <a:avLst/>
          </a:prstGeom>
          <a:noFill/>
        </p:spPr>
        <p:txBody>
          <a:bodyPr wrap="square" rtlCol="0">
            <a:spAutoFit/>
          </a:bodyPr>
          <a:p>
            <a:r>
              <a:rPr lang="en-US" altLang="zh-CN" sz="2800"/>
              <a:t>Speech Landmarks</a:t>
            </a:r>
            <a:endParaRPr lang="en-US" altLang="zh-CN" sz="28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540385" y="1246505"/>
            <a:ext cx="6112510" cy="3211195"/>
          </a:xfrm>
          <a:prstGeom prst="rect">
            <a:avLst/>
          </a:prstGeom>
        </p:spPr>
      </p:pic>
      <p:sp>
        <p:nvSpPr>
          <p:cNvPr id="5" name="文本框 4"/>
          <p:cNvSpPr txBox="1"/>
          <p:nvPr/>
        </p:nvSpPr>
        <p:spPr>
          <a:xfrm>
            <a:off x="7372350" y="996950"/>
            <a:ext cx="4342130" cy="3138170"/>
          </a:xfrm>
          <a:prstGeom prst="rect">
            <a:avLst/>
          </a:prstGeom>
          <a:noFill/>
        </p:spPr>
        <p:txBody>
          <a:bodyPr wrap="square" rtlCol="0">
            <a:spAutoFit/>
          </a:bodyPr>
          <a:p>
            <a:r>
              <a:rPr lang="en-US" altLang="zh-CN"/>
              <a:t>Six Landmarks adopted in this paper</a:t>
            </a:r>
            <a:endParaRPr lang="en-US" altLang="zh-CN"/>
          </a:p>
          <a:p>
            <a:endParaRPr lang="en-US" altLang="zh-CN"/>
          </a:p>
          <a:p>
            <a:r>
              <a:rPr lang="en-US" altLang="zh-CN" b="1"/>
              <a:t>‘g(lottis)’, ‘p(eriodicity)’, ’s(onorant)‘, ‘f(ricative)’, ‘v(oiced fricative)’, ‘b(ursts)’</a:t>
            </a:r>
            <a:endParaRPr lang="en-US" altLang="zh-CN" b="1"/>
          </a:p>
          <a:p>
            <a:endParaRPr lang="en-US" altLang="zh-CN"/>
          </a:p>
          <a:p>
            <a:pPr marL="285750" indent="-285750">
              <a:buFont typeface="Arial" panose="020B0604020202020204" pitchFamily="34" charset="0"/>
              <a:buChar char="•"/>
            </a:pPr>
            <a:r>
              <a:rPr lang="en-US" altLang="zh-CN"/>
              <a:t>Essentially specify points in time at which different abrupt articulatory events occur</a:t>
            </a:r>
            <a:endParaRPr lang="en-US" altLang="zh-CN"/>
          </a:p>
          <a:p>
            <a:pPr marL="285750" indent="-285750">
              <a:buFont typeface="Arial" panose="020B0604020202020204" pitchFamily="34" charset="0"/>
              <a:buChar char="•"/>
            </a:pPr>
            <a:r>
              <a:rPr lang="en-US" altLang="zh-CN"/>
              <a:t>They are detected once certain evidence of rapid changes (i.e., rises or falls) in power across multiple frequency ranges and multiple time scales is observed.</a:t>
            </a:r>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760095" y="1097915"/>
            <a:ext cx="5829300" cy="3676650"/>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60095" y="4904105"/>
            <a:ext cx="6096000" cy="922020"/>
          </a:xfrm>
          <a:prstGeom prst="rect">
            <a:avLst/>
          </a:prstGeom>
          <a:noFill/>
        </p:spPr>
        <p:txBody>
          <a:bodyPr wrap="square" rtlCol="0" anchor="t">
            <a:spAutoFit/>
          </a:bodyPr>
          <a:p>
            <a:r>
              <a:rPr lang="zh-CN" altLang="en-US"/>
              <a:t>Feature extraction of the landmark count-based and durationbased features from the word </a:t>
            </a:r>
            <a:r>
              <a:rPr lang="en-US" altLang="zh-CN"/>
              <a:t>‘</a:t>
            </a:r>
            <a:r>
              <a:rPr lang="zh-CN" altLang="en-US"/>
              <a:t>PaTaKa</a:t>
            </a:r>
            <a:r>
              <a:rPr lang="en-US" altLang="zh-CN"/>
              <a:t>’</a:t>
            </a:r>
            <a:r>
              <a:rPr lang="zh-CN" altLang="en-US"/>
              <a:t>uttered by a male depressed speaker within 1.5 seconds.</a:t>
            </a:r>
            <a:endParaRPr lang="zh-CN" altLang="en-US"/>
          </a:p>
        </p:txBody>
      </p:sp>
      <p:sp>
        <p:nvSpPr>
          <p:cNvPr id="8" name="文本框 7"/>
          <p:cNvSpPr txBox="1"/>
          <p:nvPr/>
        </p:nvSpPr>
        <p:spPr>
          <a:xfrm>
            <a:off x="7270750" y="1568450"/>
            <a:ext cx="4852035" cy="2378075"/>
          </a:xfrm>
          <a:prstGeom prst="rect">
            <a:avLst/>
          </a:prstGeom>
          <a:noFill/>
        </p:spPr>
        <p:txBody>
          <a:bodyPr wrap="square" rtlCol="0" anchor="t">
            <a:noAutofit/>
          </a:bodyPr>
          <a:p>
            <a:r>
              <a:rPr lang="en-US" altLang="zh-CN"/>
              <a:t>P</a:t>
            </a:r>
            <a:r>
              <a:rPr lang="zh-CN" altLang="en-US"/>
              <a:t>oints around which articulatory information can be extracted, which thereby is useful to detect changes in motor coordination due to, more deeply about the motor planning, working memory and integration of auditory and proprioceptive feedback. </a:t>
            </a:r>
            <a:endParaRPr lang="zh-CN" altLang="en-US"/>
          </a:p>
          <a:p>
            <a:r>
              <a:rPr lang="zh-CN" altLang="en-US">
                <a:solidFill>
                  <a:schemeClr val="accent2"/>
                </a:solidFill>
              </a:rPr>
              <a:t>These things are varied due to different speaking style, health status, or mental operation</a:t>
            </a:r>
            <a:r>
              <a:rPr lang="en-US" altLang="zh-CN">
                <a:solidFill>
                  <a:schemeClr val="accent2"/>
                </a:solidFill>
              </a:rPr>
              <a:t>.</a:t>
            </a:r>
            <a:r>
              <a:rPr lang="en-US" altLang="zh-CN" sz="1000" baseline="60000">
                <a:solidFill>
                  <a:schemeClr val="tx1">
                    <a:lumMod val="50000"/>
                    <a:lumOff val="50000"/>
                  </a:schemeClr>
                </a:solidFill>
                <a:uFillTx/>
              </a:rPr>
              <a:t>[1]</a:t>
            </a:r>
            <a:endParaRPr lang="en-US" altLang="zh-CN" sz="1000" baseline="60000">
              <a:solidFill>
                <a:schemeClr val="tx1">
                  <a:lumMod val="50000"/>
                  <a:lumOff val="50000"/>
                </a:schemeClr>
              </a:solidFill>
              <a:uFillTx/>
            </a:endParaRPr>
          </a:p>
        </p:txBody>
      </p:sp>
      <p:sp>
        <p:nvSpPr>
          <p:cNvPr id="9" name="文本框 8"/>
          <p:cNvSpPr txBox="1"/>
          <p:nvPr/>
        </p:nvSpPr>
        <p:spPr>
          <a:xfrm>
            <a:off x="2911475" y="6356350"/>
            <a:ext cx="6188710" cy="460375"/>
          </a:xfrm>
          <a:prstGeom prst="rect">
            <a:avLst/>
          </a:prstGeom>
          <a:noFill/>
        </p:spPr>
        <p:txBody>
          <a:bodyPr wrap="square" rtlCol="0">
            <a:spAutoFit/>
          </a:bodyPr>
          <a:p>
            <a:r>
              <a:rPr lang="en-US" altLang="zh-CN" sz="1200">
                <a:solidFill>
                  <a:schemeClr val="tx1">
                    <a:lumMod val="50000"/>
                    <a:lumOff val="50000"/>
                  </a:schemeClr>
                </a:solidFill>
              </a:rPr>
              <a:t>[1] </a:t>
            </a:r>
            <a:r>
              <a:rPr lang="zh-CN" altLang="en-US" sz="1200">
                <a:solidFill>
                  <a:schemeClr val="tx1">
                    <a:lumMod val="50000"/>
                    <a:lumOff val="50000"/>
                  </a:schemeClr>
                </a:solidFill>
              </a:rPr>
              <a:t>S. Boyce, H. J. Fell, and J. MacAuslan, “SpeechMark: Landmark detection tool for speech analysis,” in Proc. INTERSPEECH, 2012, pp. 1894–1897.</a:t>
            </a:r>
            <a:endParaRPr lang="zh-CN" altLang="en-US" sz="1200">
              <a:solidFill>
                <a:schemeClr val="tx1">
                  <a:lumMod val="50000"/>
                  <a:lumOff val="50000"/>
                </a:schemeClr>
              </a:solidFill>
            </a:endParaRPr>
          </a:p>
        </p:txBody>
      </p:sp>
      <p:sp>
        <p:nvSpPr>
          <p:cNvPr id="10" name="文本框 9"/>
          <p:cNvSpPr txBox="1"/>
          <p:nvPr/>
        </p:nvSpPr>
        <p:spPr>
          <a:xfrm>
            <a:off x="2084705" y="401320"/>
            <a:ext cx="2413635" cy="368300"/>
          </a:xfrm>
          <a:prstGeom prst="rect">
            <a:avLst/>
          </a:prstGeom>
          <a:noFill/>
        </p:spPr>
        <p:txBody>
          <a:bodyPr wrap="square" rtlCol="0">
            <a:spAutoFit/>
          </a:bodyPr>
          <a:p>
            <a:r>
              <a:rPr lang="en-US" altLang="zh-CN"/>
              <a:t>Example of Landmarks</a:t>
            </a:r>
            <a:endParaRPr lang="en-US" altLang="zh-C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98830" y="704850"/>
            <a:ext cx="4309745" cy="460375"/>
          </a:xfrm>
          <a:prstGeom prst="rect">
            <a:avLst/>
          </a:prstGeom>
          <a:noFill/>
        </p:spPr>
        <p:txBody>
          <a:bodyPr wrap="square" rtlCol="0" anchor="t">
            <a:spAutoFit/>
          </a:bodyPr>
          <a:p>
            <a:r>
              <a:rPr lang="zh-CN" altLang="en-US" sz="2400"/>
              <a:t>Landmark </a:t>
            </a:r>
            <a:r>
              <a:rPr lang="zh-CN" altLang="en-US" sz="2400">
                <a:solidFill>
                  <a:schemeClr val="accent2"/>
                </a:solidFill>
              </a:rPr>
              <a:t>Count</a:t>
            </a:r>
            <a:r>
              <a:rPr lang="zh-CN" altLang="en-US" sz="2400"/>
              <a:t> Features</a:t>
            </a:r>
            <a:endParaRPr lang="zh-CN" altLang="en-US" sz="2400"/>
          </a:p>
        </p:txBody>
      </p:sp>
      <p:pic>
        <p:nvPicPr>
          <p:cNvPr id="3" name="图片 2"/>
          <p:cNvPicPr>
            <a:picLocks noChangeAspect="1"/>
          </p:cNvPicPr>
          <p:nvPr/>
        </p:nvPicPr>
        <p:blipFill>
          <a:blip r:embed="rId1"/>
          <a:stretch>
            <a:fillRect/>
          </a:stretch>
        </p:blipFill>
        <p:spPr>
          <a:xfrm>
            <a:off x="278130" y="1810385"/>
            <a:ext cx="5988685" cy="4314825"/>
          </a:xfrm>
          <a:prstGeom prst="rect">
            <a:avLst/>
          </a:prstGeom>
        </p:spPr>
      </p:pic>
      <p:pic>
        <p:nvPicPr>
          <p:cNvPr id="8" name="图片 7"/>
          <p:cNvPicPr>
            <a:picLocks noChangeAspect="1"/>
          </p:cNvPicPr>
          <p:nvPr/>
        </p:nvPicPr>
        <p:blipFill>
          <a:blip r:embed="rId2"/>
          <a:stretch>
            <a:fillRect/>
          </a:stretch>
        </p:blipFill>
        <p:spPr>
          <a:xfrm>
            <a:off x="6318885" y="1810385"/>
            <a:ext cx="5715000" cy="2942590"/>
          </a:xfrm>
          <a:prstGeom prst="rect">
            <a:avLst/>
          </a:prstGeom>
        </p:spPr>
      </p:pic>
      <p:pic>
        <p:nvPicPr>
          <p:cNvPr id="9" name="图片 8"/>
          <p:cNvPicPr>
            <a:picLocks noChangeAspect="1"/>
          </p:cNvPicPr>
          <p:nvPr/>
        </p:nvPicPr>
        <p:blipFill>
          <a:blip r:embed="rId3"/>
          <a:stretch>
            <a:fillRect/>
          </a:stretch>
        </p:blipFill>
        <p:spPr>
          <a:xfrm>
            <a:off x="6957060" y="5414010"/>
            <a:ext cx="3714750" cy="425450"/>
          </a:xfrm>
          <a:prstGeom prst="rect">
            <a:avLst/>
          </a:prstGeom>
        </p:spPr>
      </p:pic>
      <p:pic>
        <p:nvPicPr>
          <p:cNvPr id="10" name="图片 9"/>
          <p:cNvPicPr>
            <a:picLocks noChangeAspect="1"/>
          </p:cNvPicPr>
          <p:nvPr/>
        </p:nvPicPr>
        <p:blipFill>
          <a:blip r:embed="rId4"/>
          <a:stretch>
            <a:fillRect/>
          </a:stretch>
        </p:blipFill>
        <p:spPr>
          <a:xfrm>
            <a:off x="562610" y="1240790"/>
            <a:ext cx="3619500" cy="6286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98830" y="704850"/>
            <a:ext cx="4309745" cy="460375"/>
          </a:xfrm>
          <a:prstGeom prst="rect">
            <a:avLst/>
          </a:prstGeom>
          <a:noFill/>
        </p:spPr>
        <p:txBody>
          <a:bodyPr wrap="square" rtlCol="0" anchor="t">
            <a:spAutoFit/>
          </a:bodyPr>
          <a:p>
            <a:r>
              <a:rPr lang="zh-CN" altLang="en-US" sz="2400"/>
              <a:t>Landmark </a:t>
            </a:r>
            <a:r>
              <a:rPr lang="zh-CN" altLang="en-US" sz="2400">
                <a:solidFill>
                  <a:schemeClr val="accent2"/>
                </a:solidFill>
              </a:rPr>
              <a:t>Duration</a:t>
            </a:r>
            <a:r>
              <a:rPr lang="zh-CN" altLang="en-US" sz="2400"/>
              <a:t> Features</a:t>
            </a:r>
            <a:endParaRPr lang="zh-CN" altLang="en-US" sz="2400"/>
          </a:p>
        </p:txBody>
      </p:sp>
      <p:sp>
        <p:nvSpPr>
          <p:cNvPr id="6" name="文本框 5"/>
          <p:cNvSpPr txBox="1"/>
          <p:nvPr/>
        </p:nvSpPr>
        <p:spPr>
          <a:xfrm>
            <a:off x="590550" y="1351280"/>
            <a:ext cx="5433060" cy="1198880"/>
          </a:xfrm>
          <a:prstGeom prst="rect">
            <a:avLst/>
          </a:prstGeom>
          <a:noFill/>
        </p:spPr>
        <p:txBody>
          <a:bodyPr wrap="square" rtlCol="0" anchor="t">
            <a:spAutoFit/>
          </a:bodyPr>
          <a:p>
            <a:r>
              <a:rPr lang="en-US" altLang="zh-CN"/>
              <a:t>Explores the </a:t>
            </a:r>
            <a:r>
              <a:rPr lang="en-US" altLang="zh-CN" b="1"/>
              <a:t>timing information</a:t>
            </a:r>
            <a:r>
              <a:rPr lang="en-US" altLang="zh-CN"/>
              <a:t> embedded in landmarks. </a:t>
            </a:r>
            <a:endParaRPr lang="en-US" altLang="zh-CN"/>
          </a:p>
          <a:p>
            <a:r>
              <a:rPr lang="en-US" altLang="zh-CN"/>
              <a:t>S</a:t>
            </a:r>
            <a:r>
              <a:rPr lang="zh-CN" altLang="en-US"/>
              <a:t>tatistics calculated from two types of bigrams, i.e., arbitrary consecutive bigrams and onset-offset pairs.</a:t>
            </a:r>
            <a:endParaRPr lang="zh-CN" altLang="en-US"/>
          </a:p>
        </p:txBody>
      </p:sp>
      <p:pic>
        <p:nvPicPr>
          <p:cNvPr id="2" name="图片 1"/>
          <p:cNvPicPr>
            <a:picLocks noChangeAspect="1"/>
          </p:cNvPicPr>
          <p:nvPr/>
        </p:nvPicPr>
        <p:blipFill>
          <a:blip r:embed="rId1"/>
          <a:stretch>
            <a:fillRect/>
          </a:stretch>
        </p:blipFill>
        <p:spPr>
          <a:xfrm>
            <a:off x="213360" y="2597785"/>
            <a:ext cx="5810250" cy="2018030"/>
          </a:xfrm>
          <a:prstGeom prst="rect">
            <a:avLst/>
          </a:prstGeom>
        </p:spPr>
      </p:pic>
      <p:pic>
        <p:nvPicPr>
          <p:cNvPr id="3" name="图片 2"/>
          <p:cNvPicPr>
            <a:picLocks noChangeAspect="1"/>
          </p:cNvPicPr>
          <p:nvPr/>
        </p:nvPicPr>
        <p:blipFill>
          <a:blip r:embed="rId2"/>
          <a:stretch>
            <a:fillRect/>
          </a:stretch>
        </p:blipFill>
        <p:spPr>
          <a:xfrm>
            <a:off x="6250940" y="704850"/>
            <a:ext cx="5552440" cy="4055745"/>
          </a:xfrm>
          <a:prstGeom prst="rect">
            <a:avLst/>
          </a:prstGeom>
        </p:spPr>
      </p:pic>
      <p:pic>
        <p:nvPicPr>
          <p:cNvPr id="7" name="图片 6"/>
          <p:cNvPicPr>
            <a:picLocks noChangeAspect="1"/>
          </p:cNvPicPr>
          <p:nvPr/>
        </p:nvPicPr>
        <p:blipFill>
          <a:blip r:embed="rId3"/>
          <a:stretch>
            <a:fillRect/>
          </a:stretch>
        </p:blipFill>
        <p:spPr>
          <a:xfrm>
            <a:off x="6295390" y="5057140"/>
            <a:ext cx="5507990" cy="155067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096000" y="911225"/>
            <a:ext cx="6049010" cy="1940560"/>
          </a:xfrm>
          <a:prstGeom prst="rect">
            <a:avLst/>
          </a:prstGeom>
        </p:spPr>
      </p:pic>
      <p:pic>
        <p:nvPicPr>
          <p:cNvPr id="6" name="图片 5"/>
          <p:cNvPicPr>
            <a:picLocks noChangeAspect="1"/>
          </p:cNvPicPr>
          <p:nvPr/>
        </p:nvPicPr>
        <p:blipFill>
          <a:blip r:embed="rId2"/>
          <a:stretch>
            <a:fillRect/>
          </a:stretch>
        </p:blipFill>
        <p:spPr>
          <a:xfrm>
            <a:off x="54610" y="782955"/>
            <a:ext cx="6096000" cy="3816350"/>
          </a:xfrm>
          <a:prstGeom prst="rect">
            <a:avLst/>
          </a:prstGeom>
        </p:spPr>
      </p:pic>
      <p:sp>
        <p:nvSpPr>
          <p:cNvPr id="7" name="文本框 6"/>
          <p:cNvSpPr txBox="1"/>
          <p:nvPr/>
        </p:nvSpPr>
        <p:spPr>
          <a:xfrm>
            <a:off x="7075170" y="3089910"/>
            <a:ext cx="4996815" cy="922020"/>
          </a:xfrm>
          <a:prstGeom prst="rect">
            <a:avLst/>
          </a:prstGeom>
          <a:noFill/>
        </p:spPr>
        <p:txBody>
          <a:bodyPr wrap="square" rtlCol="0">
            <a:spAutoFit/>
          </a:bodyPr>
          <a:p>
            <a:r>
              <a:rPr lang="zh-CN" altLang="en-US" b="1"/>
              <a:t>P Values</a:t>
            </a:r>
            <a:r>
              <a:rPr lang="zh-CN" altLang="en-US"/>
              <a:t> </a:t>
            </a:r>
            <a:r>
              <a:rPr lang="en-US" altLang="zh-CN"/>
              <a:t>c</a:t>
            </a:r>
            <a:r>
              <a:rPr lang="zh-CN" altLang="en-US"/>
              <a:t>omparing the Distributions of Onset-Offset Pair Durations between Depressed and Healthy Speakers</a:t>
            </a:r>
            <a:endParaRPr lang="zh-CN" altLang="en-US"/>
          </a:p>
        </p:txBody>
      </p:sp>
      <p:sp>
        <p:nvSpPr>
          <p:cNvPr id="8" name="文本框 7"/>
          <p:cNvSpPr txBox="1"/>
          <p:nvPr/>
        </p:nvSpPr>
        <p:spPr>
          <a:xfrm>
            <a:off x="262890" y="4792980"/>
            <a:ext cx="6096000" cy="922020"/>
          </a:xfrm>
          <a:prstGeom prst="rect">
            <a:avLst/>
          </a:prstGeom>
          <a:noFill/>
        </p:spPr>
        <p:txBody>
          <a:bodyPr wrap="square" rtlCol="0" anchor="t">
            <a:spAutoFit/>
          </a:bodyPr>
          <a:p>
            <a:r>
              <a:rPr lang="zh-CN" altLang="en-US" b="1"/>
              <a:t>P values</a:t>
            </a:r>
            <a:r>
              <a:rPr lang="en-US" altLang="zh-CN"/>
              <a:t> </a:t>
            </a:r>
            <a:r>
              <a:rPr lang="zh-CN" altLang="en-US"/>
              <a:t>on Training Data Partitions, Comparing the Distributions of Consecutive Bigram Durations between Depressed and Healthy Speakers</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18515" y="549910"/>
            <a:ext cx="2368550" cy="521970"/>
          </a:xfrm>
          <a:prstGeom prst="rect">
            <a:avLst/>
          </a:prstGeom>
          <a:noFill/>
        </p:spPr>
        <p:txBody>
          <a:bodyPr wrap="square" rtlCol="0">
            <a:spAutoFit/>
          </a:bodyPr>
          <a:p>
            <a:r>
              <a:rPr lang="en-US" altLang="zh-CN" sz="2800"/>
              <a:t>Experiment</a:t>
            </a:r>
            <a:endParaRPr lang="en-US" altLang="zh-CN" sz="2800"/>
          </a:p>
        </p:txBody>
      </p:sp>
      <p:sp>
        <p:nvSpPr>
          <p:cNvPr id="6" name="文本框 5"/>
          <p:cNvSpPr txBox="1"/>
          <p:nvPr/>
        </p:nvSpPr>
        <p:spPr>
          <a:xfrm>
            <a:off x="878205" y="1408430"/>
            <a:ext cx="6096000" cy="645160"/>
          </a:xfrm>
          <a:prstGeom prst="rect">
            <a:avLst/>
          </a:prstGeom>
          <a:noFill/>
        </p:spPr>
        <p:txBody>
          <a:bodyPr wrap="square" rtlCol="0" anchor="t">
            <a:spAutoFit/>
          </a:bodyPr>
          <a:p>
            <a:r>
              <a:rPr lang="zh-CN" altLang="en-US"/>
              <a:t>All experiments in this study adopted a </a:t>
            </a:r>
            <a:r>
              <a:rPr lang="zh-CN" altLang="en-US" b="1"/>
              <a:t>linear Support Vector Machine (SVM) classifier</a:t>
            </a:r>
            <a:endParaRPr lang="zh-CN" altLang="en-US" b="1"/>
          </a:p>
        </p:txBody>
      </p:sp>
      <p:sp>
        <p:nvSpPr>
          <p:cNvPr id="2" name="文本框 1"/>
          <p:cNvSpPr txBox="1"/>
          <p:nvPr/>
        </p:nvSpPr>
        <p:spPr>
          <a:xfrm>
            <a:off x="7142480" y="1408430"/>
            <a:ext cx="4643755" cy="1198880"/>
          </a:xfrm>
          <a:prstGeom prst="rect">
            <a:avLst/>
          </a:prstGeom>
          <a:noFill/>
        </p:spPr>
        <p:txBody>
          <a:bodyPr wrap="square" rtlCol="0" anchor="t">
            <a:spAutoFit/>
          </a:bodyPr>
          <a:p>
            <a:r>
              <a:rPr lang="en-US" altLang="zh-CN"/>
              <a:t>Sta</a:t>
            </a:r>
            <a:r>
              <a:rPr lang="zh-CN" altLang="en-US"/>
              <a:t>tistics were calculated from the durations of consecutive bigrams and onset-offset pairs for each audio file, and used as features to classify depression and non-depression</a:t>
            </a:r>
            <a:r>
              <a:rPr lang="en-US" altLang="zh-CN"/>
              <a:t>.</a:t>
            </a:r>
            <a:endParaRPr lang="en-US" altLang="zh-CN"/>
          </a:p>
        </p:txBody>
      </p:sp>
      <p:pic>
        <p:nvPicPr>
          <p:cNvPr id="3" name="图片 2"/>
          <p:cNvPicPr>
            <a:picLocks noChangeAspect="1"/>
          </p:cNvPicPr>
          <p:nvPr/>
        </p:nvPicPr>
        <p:blipFill>
          <a:blip r:embed="rId1"/>
          <a:stretch>
            <a:fillRect/>
          </a:stretch>
        </p:blipFill>
        <p:spPr>
          <a:xfrm>
            <a:off x="878205" y="2607945"/>
            <a:ext cx="10372725" cy="410972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550545" y="460375"/>
            <a:ext cx="8876665" cy="521970"/>
          </a:xfrm>
          <a:prstGeom prst="rect">
            <a:avLst/>
          </a:prstGeom>
          <a:noFill/>
        </p:spPr>
        <p:txBody>
          <a:bodyPr wrap="square" rtlCol="0">
            <a:spAutoFit/>
          </a:bodyPr>
          <a:p>
            <a:r>
              <a:rPr lang="en-US" altLang="zh-CN" sz="2800"/>
              <a:t>Optimized results</a:t>
            </a:r>
            <a:endParaRPr lang="en-US" altLang="zh-CN" sz="2800"/>
          </a:p>
        </p:txBody>
      </p:sp>
      <p:sp>
        <p:nvSpPr>
          <p:cNvPr id="7" name="文本框 6"/>
          <p:cNvSpPr txBox="1"/>
          <p:nvPr/>
        </p:nvSpPr>
        <p:spPr>
          <a:xfrm>
            <a:off x="605155" y="1249045"/>
            <a:ext cx="7019290" cy="2584450"/>
          </a:xfrm>
          <a:prstGeom prst="rect">
            <a:avLst/>
          </a:prstGeom>
          <a:noFill/>
        </p:spPr>
        <p:txBody>
          <a:bodyPr wrap="square" rtlCol="0" anchor="t">
            <a:spAutoFit/>
          </a:bodyPr>
          <a:p>
            <a:r>
              <a:rPr lang="en-US" altLang="zh-CN"/>
              <a:t>E</a:t>
            </a:r>
            <a:r>
              <a:rPr lang="zh-CN" altLang="en-US"/>
              <a:t>xamined two fusion schemes at decision levels</a:t>
            </a:r>
            <a:endParaRPr lang="zh-CN" altLang="en-US"/>
          </a:p>
          <a:p>
            <a:endParaRPr lang="zh-CN" altLang="en-US"/>
          </a:p>
          <a:p>
            <a:r>
              <a:rPr lang="zh-CN" altLang="en-US"/>
              <a:t>The first fusion scheme linearly combines SVM</a:t>
            </a:r>
            <a:r>
              <a:rPr lang="en-US" altLang="zh-CN"/>
              <a:t> </a:t>
            </a:r>
            <a:r>
              <a:rPr lang="zh-CN" altLang="en-US"/>
              <a:t>scores (distance to the optimum hyperplane of the trained model) before calculating the </a:t>
            </a:r>
            <a:r>
              <a:rPr lang="en-US" altLang="zh-CN"/>
              <a:t>‘</a:t>
            </a:r>
            <a:r>
              <a:rPr lang="zh-CN" altLang="en-US"/>
              <a:t>sign</a:t>
            </a:r>
            <a:r>
              <a:rPr lang="en-US" altLang="zh-CN"/>
              <a:t>’</a:t>
            </a:r>
            <a:r>
              <a:rPr lang="zh-CN" altLang="en-US"/>
              <a:t> for binary decisions. </a:t>
            </a:r>
            <a:endParaRPr lang="zh-CN" altLang="en-US"/>
          </a:p>
          <a:p>
            <a:endParaRPr lang="zh-CN" altLang="en-US"/>
          </a:p>
          <a:p>
            <a:r>
              <a:rPr lang="zh-CN" altLang="en-US"/>
              <a:t>The second fusion scheme fuses duration, count, and acoustic features via majority voting of the binary decisions from each individual system for each speech file.</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744855" y="1014095"/>
            <a:ext cx="5577205" cy="4351655"/>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6564630" y="1284605"/>
            <a:ext cx="4889500" cy="4199890"/>
          </a:xfrm>
          <a:prstGeom prst="rect">
            <a:avLst/>
          </a:prstGeom>
          <a:noFill/>
        </p:spPr>
        <p:txBody>
          <a:bodyPr wrap="square" rtlCol="0" anchor="t">
            <a:noAutofit/>
          </a:bodyPr>
          <a:p>
            <a:r>
              <a:rPr lang="en-US" altLang="zh-CN"/>
              <a:t>T</a:t>
            </a:r>
            <a:r>
              <a:rPr lang="zh-CN" altLang="en-US"/>
              <a:t>he achievement of the landmark duration features is significant, because exploiting the audio modality for DAIC has been more challenging than other modalities,</a:t>
            </a:r>
            <a:r>
              <a:rPr lang="en-US" altLang="zh-CN"/>
              <a:t> and the text modality has dominated the performances on this particular dataset [63], [58], [60]. </a:t>
            </a:r>
            <a:endParaRPr lang="en-US" altLang="zh-CN"/>
          </a:p>
          <a:p>
            <a:endParaRPr lang="en-US" altLang="zh-CN"/>
          </a:p>
          <a:p>
            <a:r>
              <a:rPr lang="en-US" altLang="zh-CN"/>
              <a:t>It is also worth noting that the duration feature set achieved 100 percent accuracy on the training partition, correctly classifying 21 depressed and 86 healthy speakers. As a result, fusion was not found to yield further gains.</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Model -BiLSTM </a:t>
            </a:r>
            <a:endParaRPr lang="en-US" altLang="zh-CN"/>
          </a:p>
        </p:txBody>
      </p:sp>
      <p:sp>
        <p:nvSpPr>
          <p:cNvPr id="3" name="内容占位符 2"/>
          <p:cNvSpPr>
            <a:spLocks noGrp="1"/>
          </p:cNvSpPr>
          <p:nvPr>
            <p:ph idx="1"/>
          </p:nvPr>
        </p:nvSpPr>
        <p:spPr>
          <a:xfrm>
            <a:off x="438150" y="1847850"/>
            <a:ext cx="10515600" cy="4351338"/>
          </a:xfrm>
        </p:spPr>
        <p:txBody>
          <a:bodyPr/>
          <a:p>
            <a:pPr marL="0" indent="0">
              <a:buNone/>
            </a:pPr>
            <a:endParaRPr lang="en-US" altLang="zh-CN"/>
          </a:p>
          <a:p>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52450" y="1549400"/>
            <a:ext cx="8953500" cy="460375"/>
          </a:xfrm>
          <a:prstGeom prst="rect">
            <a:avLst/>
          </a:prstGeom>
          <a:noFill/>
        </p:spPr>
        <p:txBody>
          <a:bodyPr wrap="square" rtlCol="0">
            <a:spAutoFit/>
          </a:bodyPr>
          <a:p>
            <a:r>
              <a:rPr lang="en-US" altLang="zh-CN" sz="2400"/>
              <a:t>Sturcture</a:t>
            </a:r>
            <a:endParaRPr lang="en-US" altLang="zh-CN" sz="2400"/>
          </a:p>
        </p:txBody>
      </p:sp>
      <p:sp>
        <p:nvSpPr>
          <p:cNvPr id="18" name="文本框 17"/>
          <p:cNvSpPr txBox="1"/>
          <p:nvPr/>
        </p:nvSpPr>
        <p:spPr>
          <a:xfrm>
            <a:off x="425450" y="2273300"/>
            <a:ext cx="1187450" cy="368300"/>
          </a:xfrm>
          <a:prstGeom prst="rect">
            <a:avLst/>
          </a:prstGeom>
          <a:noFill/>
        </p:spPr>
        <p:txBody>
          <a:bodyPr wrap="square" rtlCol="0">
            <a:spAutoFit/>
          </a:bodyPr>
          <a:p>
            <a:r>
              <a:rPr lang="en-US" altLang="zh-CN"/>
              <a:t>Input layer</a:t>
            </a:r>
            <a:endParaRPr lang="en-US" altLang="zh-CN"/>
          </a:p>
        </p:txBody>
      </p:sp>
      <p:sp>
        <p:nvSpPr>
          <p:cNvPr id="19" name="文本框 18"/>
          <p:cNvSpPr txBox="1"/>
          <p:nvPr/>
        </p:nvSpPr>
        <p:spPr>
          <a:xfrm>
            <a:off x="2260600" y="2161540"/>
            <a:ext cx="1167765" cy="645160"/>
          </a:xfrm>
          <a:prstGeom prst="rect">
            <a:avLst/>
          </a:prstGeom>
          <a:noFill/>
        </p:spPr>
        <p:txBody>
          <a:bodyPr wrap="square" rtlCol="0">
            <a:spAutoFit/>
          </a:bodyPr>
          <a:p>
            <a:r>
              <a:rPr lang="en-US" altLang="zh-CN"/>
              <a:t>BiLSTM Layers</a:t>
            </a:r>
            <a:endParaRPr lang="en-US" altLang="zh-CN"/>
          </a:p>
        </p:txBody>
      </p:sp>
      <p:sp>
        <p:nvSpPr>
          <p:cNvPr id="20" name="文本框 19"/>
          <p:cNvSpPr txBox="1"/>
          <p:nvPr>
            <p:custDataLst>
              <p:tags r:id="rId1"/>
            </p:custDataLst>
          </p:nvPr>
        </p:nvSpPr>
        <p:spPr>
          <a:xfrm>
            <a:off x="4197350" y="2273300"/>
            <a:ext cx="1180465" cy="368300"/>
          </a:xfrm>
          <a:prstGeom prst="rect">
            <a:avLst/>
          </a:prstGeom>
          <a:noFill/>
        </p:spPr>
        <p:txBody>
          <a:bodyPr wrap="square" rtlCol="0">
            <a:spAutoFit/>
          </a:bodyPr>
          <a:p>
            <a:r>
              <a:rPr lang="en-US" altLang="zh-CN"/>
              <a:t>Flattening</a:t>
            </a:r>
            <a:endParaRPr lang="en-US" altLang="zh-CN"/>
          </a:p>
        </p:txBody>
      </p:sp>
      <p:sp>
        <p:nvSpPr>
          <p:cNvPr id="21" name="文本框 20"/>
          <p:cNvSpPr txBox="1"/>
          <p:nvPr>
            <p:custDataLst>
              <p:tags r:id="rId2"/>
            </p:custDataLst>
          </p:nvPr>
        </p:nvSpPr>
        <p:spPr>
          <a:xfrm>
            <a:off x="6184900" y="2273300"/>
            <a:ext cx="2844800" cy="368300"/>
          </a:xfrm>
          <a:prstGeom prst="rect">
            <a:avLst/>
          </a:prstGeom>
          <a:noFill/>
        </p:spPr>
        <p:txBody>
          <a:bodyPr wrap="square" rtlCol="0">
            <a:spAutoFit/>
          </a:bodyPr>
          <a:p>
            <a:r>
              <a:rPr lang="en-US" altLang="zh-CN"/>
              <a:t>Full connection</a:t>
            </a:r>
            <a:endParaRPr lang="en-US" altLang="zh-CN"/>
          </a:p>
        </p:txBody>
      </p:sp>
      <p:cxnSp>
        <p:nvCxnSpPr>
          <p:cNvPr id="22" name="直接箭头连接符 21"/>
          <p:cNvCxnSpPr>
            <a:stCxn id="18" idx="3"/>
          </p:cNvCxnSpPr>
          <p:nvPr/>
        </p:nvCxnSpPr>
        <p:spPr>
          <a:xfrm>
            <a:off x="1612900" y="2457450"/>
            <a:ext cx="65405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a:off x="3302000" y="2454275"/>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custDataLst>
              <p:tags r:id="rId3"/>
            </p:custDataLst>
          </p:nvPr>
        </p:nvCxnSpPr>
        <p:spPr>
          <a:xfrm>
            <a:off x="5377815" y="245110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501650" y="2863850"/>
            <a:ext cx="1758950" cy="368300"/>
          </a:xfrm>
          <a:prstGeom prst="rect">
            <a:avLst/>
          </a:prstGeom>
          <a:noFill/>
        </p:spPr>
        <p:txBody>
          <a:bodyPr wrap="square" rtlCol="0">
            <a:spAutoFit/>
          </a:bodyPr>
          <a:p>
            <a:r>
              <a:rPr lang="en-US" altLang="zh-CN"/>
              <a:t>(40000,74)</a:t>
            </a:r>
            <a:endParaRPr lang="en-US" altLang="zh-CN"/>
          </a:p>
        </p:txBody>
      </p:sp>
      <p:sp>
        <p:nvSpPr>
          <p:cNvPr id="26" name="文本框 25"/>
          <p:cNvSpPr txBox="1"/>
          <p:nvPr/>
        </p:nvSpPr>
        <p:spPr>
          <a:xfrm>
            <a:off x="2260600" y="2905125"/>
            <a:ext cx="2356485" cy="3093720"/>
          </a:xfrm>
          <a:prstGeom prst="rect">
            <a:avLst/>
          </a:prstGeom>
          <a:noFill/>
        </p:spPr>
        <p:txBody>
          <a:bodyPr wrap="square" rtlCol="0" anchor="t">
            <a:noAutofit/>
          </a:bodyPr>
          <a:p>
            <a:r>
              <a:rPr lang="en-US" altLang="zh-CN"/>
              <a:t>3 BiLSTM layers: </a:t>
            </a:r>
            <a:endParaRPr lang="en-US" altLang="zh-CN"/>
          </a:p>
          <a:p>
            <a:r>
              <a:rPr lang="zh-CN" altLang="en-US"/>
              <a:t>use 60, 30, and 15 </a:t>
            </a:r>
            <a:r>
              <a:rPr lang="en-US" altLang="zh-CN"/>
              <a:t>units</a:t>
            </a:r>
            <a:r>
              <a:rPr lang="zh-CN" altLang="en-US"/>
              <a:t> respectively</a:t>
            </a:r>
            <a:endParaRPr lang="zh-CN" altLang="en-US"/>
          </a:p>
        </p:txBody>
      </p:sp>
      <p:sp>
        <p:nvSpPr>
          <p:cNvPr id="27" name="文本框 26"/>
          <p:cNvSpPr txBox="1"/>
          <p:nvPr/>
        </p:nvSpPr>
        <p:spPr>
          <a:xfrm>
            <a:off x="6120765" y="2806700"/>
            <a:ext cx="1905000" cy="645160"/>
          </a:xfrm>
          <a:prstGeom prst="rect">
            <a:avLst/>
          </a:prstGeom>
          <a:noFill/>
        </p:spPr>
        <p:txBody>
          <a:bodyPr wrap="square" rtlCol="0">
            <a:spAutoFit/>
          </a:bodyPr>
          <a:p>
            <a:r>
              <a:rPr lang="en-US" altLang="zh-CN"/>
              <a:t>activation: relu, sigmoid</a:t>
            </a:r>
            <a:endParaRPr lang="en-US" altLang="zh-CN"/>
          </a:p>
        </p:txBody>
      </p:sp>
      <p:cxnSp>
        <p:nvCxnSpPr>
          <p:cNvPr id="6" name="直接箭头连接符 5"/>
          <p:cNvCxnSpPr/>
          <p:nvPr>
            <p:custDataLst>
              <p:tags r:id="rId4"/>
            </p:custDataLst>
          </p:nvPr>
        </p:nvCxnSpPr>
        <p:spPr>
          <a:xfrm>
            <a:off x="7810500" y="246380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8458200" y="2273300"/>
            <a:ext cx="2844800" cy="368300"/>
          </a:xfrm>
          <a:prstGeom prst="rect">
            <a:avLst/>
          </a:prstGeom>
          <a:noFill/>
        </p:spPr>
        <p:txBody>
          <a:bodyPr wrap="square" rtlCol="0">
            <a:spAutoFit/>
          </a:bodyPr>
          <a:p>
            <a:r>
              <a:rPr lang="en-US" altLang="zh-CN"/>
              <a:t>Optimizer: adam</a:t>
            </a:r>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99135" y="527685"/>
            <a:ext cx="4387215" cy="521970"/>
          </a:xfrm>
          <a:prstGeom prst="rect">
            <a:avLst/>
          </a:prstGeom>
          <a:noFill/>
        </p:spPr>
        <p:txBody>
          <a:bodyPr wrap="square" rtlCol="0">
            <a:spAutoFit/>
          </a:bodyPr>
          <a:p>
            <a:r>
              <a:rPr lang="en-US" altLang="zh-CN" sz="2800"/>
              <a:t>SH2 Dataset </a:t>
            </a:r>
            <a:r>
              <a:rPr lang="en-US" altLang="zh-CN" sz="1000" baseline="100000">
                <a:solidFill>
                  <a:schemeClr val="tx1"/>
                </a:solidFill>
                <a:uFillTx/>
              </a:rPr>
              <a:t>[2]</a:t>
            </a:r>
            <a:endParaRPr lang="en-US" altLang="zh-CN" sz="1000" baseline="100000">
              <a:solidFill>
                <a:schemeClr val="tx1"/>
              </a:solidFill>
              <a:uFillTx/>
            </a:endParaRPr>
          </a:p>
        </p:txBody>
      </p:sp>
      <p:sp>
        <p:nvSpPr>
          <p:cNvPr id="7" name="文本框 6"/>
          <p:cNvSpPr txBox="1"/>
          <p:nvPr/>
        </p:nvSpPr>
        <p:spPr>
          <a:xfrm>
            <a:off x="2996565" y="6356350"/>
            <a:ext cx="7414260" cy="460375"/>
          </a:xfrm>
          <a:prstGeom prst="rect">
            <a:avLst/>
          </a:prstGeom>
          <a:noFill/>
        </p:spPr>
        <p:txBody>
          <a:bodyPr wrap="square" rtlCol="0" anchor="t">
            <a:spAutoFit/>
          </a:bodyPr>
          <a:p>
            <a:r>
              <a:rPr lang="en-US" altLang="zh-CN" sz="1200"/>
              <a:t>[2] </a:t>
            </a:r>
            <a:r>
              <a:rPr lang="zh-CN" altLang="en-US" sz="1200"/>
              <a:t>Huang, Z., Epps, J., Joachim, D., &amp; Chen, M. (2018, September). Depression Detection from Short Utterances via Diverse Smartphones in Natural Environmental Conditions. In INTERSPEECH (pp. 3393-3397)</a:t>
            </a:r>
            <a:endParaRPr lang="zh-CN" altLang="en-US" sz="1200"/>
          </a:p>
        </p:txBody>
      </p:sp>
      <p:pic>
        <p:nvPicPr>
          <p:cNvPr id="8" name="图片 7"/>
          <p:cNvPicPr>
            <a:picLocks noChangeAspect="1"/>
          </p:cNvPicPr>
          <p:nvPr/>
        </p:nvPicPr>
        <p:blipFill>
          <a:blip r:embed="rId1"/>
          <a:stretch>
            <a:fillRect/>
          </a:stretch>
        </p:blipFill>
        <p:spPr>
          <a:xfrm>
            <a:off x="433070" y="1272540"/>
            <a:ext cx="4919980" cy="3674745"/>
          </a:xfrm>
          <a:prstGeom prst="rect">
            <a:avLst/>
          </a:prstGeom>
        </p:spPr>
      </p:pic>
      <p:sp>
        <p:nvSpPr>
          <p:cNvPr id="9" name="文本框 8"/>
          <p:cNvSpPr txBox="1"/>
          <p:nvPr/>
        </p:nvSpPr>
        <p:spPr>
          <a:xfrm>
            <a:off x="5869305" y="1272540"/>
            <a:ext cx="5395595" cy="3543300"/>
          </a:xfrm>
          <a:prstGeom prst="rect">
            <a:avLst/>
          </a:prstGeom>
          <a:noFill/>
        </p:spPr>
        <p:txBody>
          <a:bodyPr wrap="square" rtlCol="0" anchor="t">
            <a:noAutofit/>
          </a:bodyPr>
          <a:p>
            <a:r>
              <a:rPr lang="zh-CN" altLang="en-US"/>
              <a:t>Data were collected from an interactive app running on </a:t>
            </a:r>
            <a:endParaRPr lang="zh-CN" altLang="en-US"/>
          </a:p>
          <a:p>
            <a:r>
              <a:rPr lang="zh-CN" altLang="en-US"/>
              <a:t>Android™ smartphones. The app</a:t>
            </a:r>
            <a:r>
              <a:rPr lang="en-US" altLang="zh-CN"/>
              <a:t>,</a:t>
            </a:r>
            <a:r>
              <a:rPr lang="zh-CN" altLang="en-US"/>
              <a:t> created by Sonde Health, was designed to elicit and collect speech samples along with questionnaires, including the Patient Health Questionnaire (PHQ-9), a validated instrument that measures risk for depression.</a:t>
            </a:r>
            <a:endParaRPr lang="zh-CN" altLang="en-US"/>
          </a:p>
          <a:p>
            <a:endParaRPr lang="zh-CN" altLang="en-US"/>
          </a:p>
          <a:p>
            <a:r>
              <a:rPr lang="zh-CN" altLang="en-US"/>
              <a:t>Participants completed several </a:t>
            </a:r>
            <a:r>
              <a:rPr lang="zh-CN" altLang="en-US" b="1"/>
              <a:t>voice tasks</a:t>
            </a:r>
            <a:r>
              <a:rPr lang="zh-CN" altLang="en-US"/>
              <a:t> on their </a:t>
            </a:r>
            <a:endParaRPr lang="zh-CN" altLang="en-US"/>
          </a:p>
          <a:p>
            <a:r>
              <a:rPr lang="zh-CN" altLang="en-US"/>
              <a:t>personal smartphones in uncontrolled natural environments</a:t>
            </a:r>
            <a:r>
              <a:rPr lang="en-US" altLang="zh-CN"/>
              <a:t>.</a:t>
            </a:r>
            <a:endParaRPr lang="en-US" altLang="zh-CN"/>
          </a:p>
          <a:p>
            <a:endParaRPr lang="en-US"/>
          </a:p>
          <a:p>
            <a:r>
              <a:rPr lang="en-US" b="1"/>
              <a:t>S</a:t>
            </a:r>
            <a:r>
              <a:rPr b="1"/>
              <a:t>ix tasks</a:t>
            </a:r>
            <a:r>
              <a:t> (i.e. sustained vowel, diadochokinetic, free speech, rainbow passage, cognitive load and sentence)</a:t>
            </a:r>
          </a:p>
        </p:txBody>
      </p:sp>
      <p:sp>
        <p:nvSpPr>
          <p:cNvPr id="10" name="文本框 9"/>
          <p:cNvSpPr txBox="1"/>
          <p:nvPr/>
        </p:nvSpPr>
        <p:spPr>
          <a:xfrm>
            <a:off x="873125" y="5036185"/>
            <a:ext cx="3988435" cy="645160"/>
          </a:xfrm>
          <a:prstGeom prst="rect">
            <a:avLst/>
          </a:prstGeom>
          <a:noFill/>
        </p:spPr>
        <p:txBody>
          <a:bodyPr wrap="square" rtlCol="0" anchor="t">
            <a:spAutoFit/>
          </a:bodyPr>
          <a:p>
            <a:r>
              <a:rPr lang="zh-CN" altLang="en-US"/>
              <a:t>Partial screenshots of the Sonde Health </a:t>
            </a:r>
            <a:endParaRPr lang="zh-CN" altLang="en-US"/>
          </a:p>
          <a:p>
            <a:r>
              <a:rPr lang="zh-CN" altLang="en-US"/>
              <a:t>smartphone speech elicitation app.</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737870" y="633095"/>
            <a:ext cx="5530850" cy="5123180"/>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6042025" y="1240155"/>
            <a:ext cx="6096000" cy="2584450"/>
          </a:xfrm>
          <a:prstGeom prst="rect">
            <a:avLst/>
          </a:prstGeom>
          <a:noFill/>
        </p:spPr>
        <p:txBody>
          <a:bodyPr wrap="square" rtlCol="0" anchor="t">
            <a:spAutoFit/>
          </a:bodyPr>
          <a:p>
            <a:r>
              <a:rPr lang="zh-CN" altLang="en-US"/>
              <a:t>A subset of the collected data, which we refer to as the SH2 </a:t>
            </a:r>
            <a:endParaRPr lang="zh-CN" altLang="en-US"/>
          </a:p>
          <a:p>
            <a:r>
              <a:rPr lang="zh-CN" altLang="en-US"/>
              <a:t>dataset. </a:t>
            </a:r>
            <a:endParaRPr lang="zh-CN" altLang="en-US"/>
          </a:p>
          <a:p>
            <a:endParaRPr lang="zh-CN" altLang="en-US"/>
          </a:p>
          <a:p>
            <a:r>
              <a:rPr lang="zh-CN" altLang="en-US"/>
              <a:t>SH2 contains around 16 hours of speech for 887 participants (436 female and</a:t>
            </a:r>
            <a:r>
              <a:rPr lang="en-US" altLang="zh-CN"/>
              <a:t> 450 male). The 5937 total audio files comprise six tasks, completed by 498 to 810 participants. </a:t>
            </a:r>
            <a:endParaRPr lang="en-US" altLang="zh-CN"/>
          </a:p>
          <a:p>
            <a:endParaRPr lang="en-US" altLang="zh-CN"/>
          </a:p>
          <a:p>
            <a:r>
              <a:rPr lang="en-US" altLang="zh-CN"/>
              <a:t>The SH2 dataset also includes a wide variety of mobile device and smartphone manufacturers (28 in total)</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651510" y="419735"/>
            <a:ext cx="5159375" cy="5936615"/>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圆角矩形 5"/>
          <p:cNvSpPr/>
          <p:nvPr/>
        </p:nvSpPr>
        <p:spPr>
          <a:xfrm>
            <a:off x="3723005" y="386080"/>
            <a:ext cx="767080" cy="297815"/>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文本框 6"/>
          <p:cNvSpPr txBox="1"/>
          <p:nvPr/>
        </p:nvSpPr>
        <p:spPr>
          <a:xfrm>
            <a:off x="6096000" y="1312545"/>
            <a:ext cx="6096000" cy="1476375"/>
          </a:xfrm>
          <a:prstGeom prst="rect">
            <a:avLst/>
          </a:prstGeom>
          <a:noFill/>
        </p:spPr>
        <p:txBody>
          <a:bodyPr wrap="square" rtlCol="0" anchor="t">
            <a:spAutoFit/>
          </a:bodyPr>
          <a:p>
            <a:r>
              <a:rPr lang="en-US" altLang="zh-CN">
                <a:sym typeface="+mn-ea"/>
              </a:rPr>
              <a:t>E</a:t>
            </a:r>
            <a:r>
              <a:rPr lang="zh-CN" altLang="en-US">
                <a:sym typeface="+mn-ea"/>
              </a:rPr>
              <a:t>valuates the proposed count-based and duration-based features for other </a:t>
            </a:r>
            <a:r>
              <a:rPr lang="zh-CN" altLang="en-US" b="1">
                <a:sym typeface="+mn-ea"/>
              </a:rPr>
              <a:t>five tasks</a:t>
            </a:r>
            <a:r>
              <a:rPr lang="zh-CN" altLang="en-US">
                <a:sym typeface="+mn-ea"/>
              </a:rPr>
              <a:t> on the SH2 corpus, namely diadochokinetic </a:t>
            </a:r>
            <a:r>
              <a:rPr lang="en-US" altLang="zh-CN">
                <a:sym typeface="+mn-ea"/>
              </a:rPr>
              <a:t>(‘</a:t>
            </a:r>
            <a:r>
              <a:rPr lang="zh-CN" altLang="en-US">
                <a:sym typeface="+mn-ea"/>
              </a:rPr>
              <a:t>Word</a:t>
            </a:r>
            <a:r>
              <a:rPr lang="en-US" altLang="zh-CN">
                <a:sym typeface="+mn-ea"/>
              </a:rPr>
              <a:t>’)</a:t>
            </a:r>
            <a:r>
              <a:rPr lang="zh-CN" altLang="en-US">
                <a:sym typeface="+mn-ea"/>
              </a:rPr>
              <a:t>, rainbow passage </a:t>
            </a:r>
            <a:r>
              <a:rPr lang="en-US" altLang="zh-CN">
                <a:sym typeface="+mn-ea"/>
              </a:rPr>
              <a:t>(‘</a:t>
            </a:r>
            <a:r>
              <a:rPr lang="zh-CN" altLang="en-US">
                <a:sym typeface="+mn-ea"/>
              </a:rPr>
              <a:t>Passage</a:t>
            </a:r>
            <a:r>
              <a:rPr lang="en-US" altLang="zh-CN">
                <a:sym typeface="+mn-ea"/>
              </a:rPr>
              <a:t>’)</a:t>
            </a:r>
            <a:r>
              <a:rPr lang="zh-CN" altLang="en-US">
                <a:sym typeface="+mn-ea"/>
              </a:rPr>
              <a:t>, cognitive load </a:t>
            </a:r>
            <a:r>
              <a:rPr lang="en-US" altLang="zh-CN">
                <a:sym typeface="+mn-ea"/>
              </a:rPr>
              <a:t>(‘</a:t>
            </a:r>
            <a:r>
              <a:rPr lang="zh-CN" altLang="en-US">
                <a:sym typeface="+mn-ea"/>
              </a:rPr>
              <a:t>CL</a:t>
            </a:r>
            <a:r>
              <a:rPr lang="en-US" altLang="zh-CN">
                <a:sym typeface="+mn-ea"/>
              </a:rPr>
              <a:t>’)</a:t>
            </a:r>
            <a:r>
              <a:rPr lang="zh-CN" altLang="en-US">
                <a:sym typeface="+mn-ea"/>
              </a:rPr>
              <a:t>, sustained vowels </a:t>
            </a:r>
            <a:r>
              <a:rPr lang="en-US" altLang="zh-CN">
                <a:sym typeface="+mn-ea"/>
              </a:rPr>
              <a:t>(‘</a:t>
            </a:r>
            <a:r>
              <a:rPr lang="zh-CN" altLang="en-US">
                <a:sym typeface="+mn-ea"/>
              </a:rPr>
              <a:t>Utterance</a:t>
            </a:r>
            <a:r>
              <a:rPr lang="en-US" altLang="zh-CN">
                <a:sym typeface="+mn-ea"/>
              </a:rPr>
              <a:t>’)</a:t>
            </a:r>
            <a:r>
              <a:rPr lang="zh-CN" altLang="en-US">
                <a:sym typeface="+mn-ea"/>
              </a:rPr>
              <a:t>, and Harvard sentences </a:t>
            </a:r>
            <a:r>
              <a:rPr lang="en-US" altLang="zh-CN">
                <a:sym typeface="+mn-ea"/>
              </a:rPr>
              <a:t>(‘</a:t>
            </a:r>
            <a:r>
              <a:rPr lang="zh-CN" altLang="en-US">
                <a:sym typeface="+mn-ea"/>
              </a:rPr>
              <a:t>Sentence</a:t>
            </a:r>
            <a:r>
              <a:rPr lang="en-US" altLang="zh-CN">
                <a:sym typeface="+mn-ea"/>
              </a:rPr>
              <a:t>’)</a:t>
            </a:r>
            <a:r>
              <a:rPr lang="zh-CN" altLang="en-US">
                <a:sym typeface="+mn-ea"/>
              </a:rPr>
              <a:t>.</a:t>
            </a:r>
            <a:endParaRPr lang="zh-CN" altLang="en-US">
              <a:sym typeface="+mn-ea"/>
            </a:endParaRPr>
          </a:p>
        </p:txBody>
      </p:sp>
      <p:sp>
        <p:nvSpPr>
          <p:cNvPr id="8" name="圆角矩形 7"/>
          <p:cNvSpPr/>
          <p:nvPr/>
        </p:nvSpPr>
        <p:spPr>
          <a:xfrm>
            <a:off x="1585595" y="3000375"/>
            <a:ext cx="1162050" cy="297815"/>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文本框 8"/>
          <p:cNvSpPr txBox="1"/>
          <p:nvPr/>
        </p:nvSpPr>
        <p:spPr>
          <a:xfrm>
            <a:off x="6096000" y="386080"/>
            <a:ext cx="2040255" cy="368300"/>
          </a:xfrm>
          <a:prstGeom prst="rect">
            <a:avLst/>
          </a:prstGeom>
          <a:noFill/>
        </p:spPr>
        <p:txBody>
          <a:bodyPr wrap="square" rtlCol="0">
            <a:spAutoFit/>
          </a:bodyPr>
          <a:p>
            <a:r>
              <a:rPr lang="en-US" altLang="zh-CN"/>
              <a:t>SH2 (Free Speech)</a:t>
            </a:r>
            <a:endParaRPr lang="en-US" altLang="zh-CN"/>
          </a:p>
        </p:txBody>
      </p:sp>
      <p:sp>
        <p:nvSpPr>
          <p:cNvPr id="10" name="圆角矩形 9"/>
          <p:cNvSpPr/>
          <p:nvPr/>
        </p:nvSpPr>
        <p:spPr>
          <a:xfrm>
            <a:off x="6143625" y="419735"/>
            <a:ext cx="1757680" cy="297815"/>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2" name="肘形连接符 11"/>
          <p:cNvCxnSpPr>
            <a:stCxn id="6" idx="0"/>
            <a:endCxn id="9" idx="0"/>
          </p:cNvCxnSpPr>
          <p:nvPr/>
        </p:nvCxnSpPr>
        <p:spPr>
          <a:xfrm rot="16200000" flipH="1">
            <a:off x="5611495" y="-1118870"/>
            <a:ext cx="3175" cy="3009900"/>
          </a:xfrm>
          <a:prstGeom prst="bentConnector3">
            <a:avLst>
              <a:gd name="adj1" fmla="val -74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13" name="文本框 12"/>
          <p:cNvSpPr txBox="1"/>
          <p:nvPr/>
        </p:nvSpPr>
        <p:spPr>
          <a:xfrm>
            <a:off x="538480" y="1580515"/>
            <a:ext cx="6096000" cy="3969385"/>
          </a:xfrm>
          <a:prstGeom prst="rect">
            <a:avLst/>
          </a:prstGeom>
          <a:noFill/>
        </p:spPr>
        <p:txBody>
          <a:bodyPr wrap="square" rtlCol="0" anchor="t">
            <a:spAutoFit/>
          </a:bodyPr>
          <a:p>
            <a:pPr marL="285750" indent="-285750">
              <a:buFont typeface="Arial" panose="020B0604020202020204" pitchFamily="34" charset="0"/>
              <a:buChar char="•"/>
            </a:pPr>
            <a:r>
              <a:rPr lang="en-US" altLang="zh-CN"/>
              <a:t>T</a:t>
            </a:r>
            <a:r>
              <a:rPr lang="zh-CN" altLang="en-US"/>
              <a:t>he landmark count and especially duration features are effective for depression detection on DAIC-WOZ and SH2(FS), two dramatically different datasets</a:t>
            </a:r>
            <a:r>
              <a:rPr lang="en-US" altLang="zh-CN"/>
              <a:t>.</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The difference in performance between DAIC-WOZ and SH2:</a:t>
            </a:r>
            <a:endParaRPr lang="en-US" altLang="zh-CN"/>
          </a:p>
          <a:p>
            <a:pPr marL="285750" indent="-285750">
              <a:buFont typeface="Arial" panose="020B0604020202020204" pitchFamily="34" charset="0"/>
              <a:buChar char="•"/>
            </a:pPr>
            <a:r>
              <a:rPr lang="en-US" altLang="zh-CN"/>
              <a:t>1) DAIC-WOZ has </a:t>
            </a:r>
            <a:r>
              <a:rPr lang="en-US" altLang="zh-CN" b="1"/>
              <a:t>clean speech</a:t>
            </a:r>
            <a:r>
              <a:rPr lang="en-US" altLang="zh-CN"/>
              <a:t> collected from a high quality microphone, whereas SH2 contains </a:t>
            </a:r>
            <a:r>
              <a:rPr lang="en-US" altLang="zh-CN" b="1"/>
              <a:t>noisy speech</a:t>
            </a:r>
            <a:r>
              <a:rPr lang="en-US" altLang="zh-CN"/>
              <a:t> collected in the wild from smartphones with diverse channel characteristics.</a:t>
            </a:r>
            <a:endParaRPr lang="en-US" altLang="zh-CN"/>
          </a:p>
          <a:p>
            <a:pPr marL="285750" indent="-285750">
              <a:buFont typeface="Arial" panose="020B0604020202020204" pitchFamily="34" charset="0"/>
              <a:buChar char="•"/>
            </a:pPr>
            <a:r>
              <a:rPr lang="en-US" altLang="zh-CN"/>
              <a:t>2) DAIC-WOZ has </a:t>
            </a:r>
            <a:r>
              <a:rPr lang="en-US" altLang="zh-CN" b="1"/>
              <a:t>longer speech durations</a:t>
            </a:r>
            <a:r>
              <a:rPr lang="en-US" altLang="zh-CN"/>
              <a:t> than SH2 (FS), which result in more reliable estimates of the distributions of speech duration.</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p:txBody>
      </p:sp>
      <p:sp>
        <p:nvSpPr>
          <p:cNvPr id="5" name="文本框 4"/>
          <p:cNvSpPr txBox="1"/>
          <p:nvPr/>
        </p:nvSpPr>
        <p:spPr>
          <a:xfrm>
            <a:off x="870585" y="534670"/>
            <a:ext cx="3567430" cy="521970"/>
          </a:xfrm>
          <a:prstGeom prst="rect">
            <a:avLst/>
          </a:prstGeom>
          <a:noFill/>
        </p:spPr>
        <p:txBody>
          <a:bodyPr wrap="square" rtlCol="0">
            <a:spAutoFit/>
          </a:bodyPr>
          <a:p>
            <a:r>
              <a:rPr lang="en-US" altLang="zh-CN" sz="2800"/>
              <a:t>Findings</a:t>
            </a:r>
            <a:endParaRPr lang="en-US" altLang="zh-CN" sz="2800"/>
          </a:p>
        </p:txBody>
      </p:sp>
      <p:sp>
        <p:nvSpPr>
          <p:cNvPr id="6" name="文本框 5"/>
          <p:cNvSpPr txBox="1"/>
          <p:nvPr/>
        </p:nvSpPr>
        <p:spPr>
          <a:xfrm>
            <a:off x="7543800" y="1674495"/>
            <a:ext cx="4014470" cy="2584450"/>
          </a:xfrm>
          <a:prstGeom prst="rect">
            <a:avLst/>
          </a:prstGeom>
          <a:noFill/>
        </p:spPr>
        <p:txBody>
          <a:bodyPr wrap="square" rtlCol="0">
            <a:spAutoFit/>
          </a:bodyPr>
          <a:p>
            <a:r>
              <a:rPr lang="en-US" altLang="zh-CN"/>
              <a:t>For linear SVM</a:t>
            </a:r>
            <a:endParaRPr lang="en-US" altLang="zh-CN"/>
          </a:p>
          <a:p>
            <a:endParaRPr lang="en-US" altLang="zh-CN"/>
          </a:p>
          <a:p>
            <a:r>
              <a:rPr lang="en-US" altLang="zh-CN"/>
              <a:t>Further examined the best proposed duration-based landmark features on:</a:t>
            </a:r>
            <a:endParaRPr lang="en-US" altLang="zh-CN"/>
          </a:p>
          <a:p>
            <a:endParaRPr lang="en-US" altLang="zh-CN"/>
          </a:p>
          <a:p>
            <a:pPr marL="285750" indent="-285750">
              <a:buFont typeface="Arial" panose="020B0604020202020204" pitchFamily="34" charset="0"/>
              <a:buChar char="•"/>
            </a:pPr>
            <a:r>
              <a:rPr lang="en-US" altLang="zh-CN"/>
              <a:t>Random Forest</a:t>
            </a:r>
            <a:endParaRPr lang="en-US" altLang="zh-CN"/>
          </a:p>
          <a:p>
            <a:pPr marL="285750" indent="-285750">
              <a:buFont typeface="Arial" panose="020B0604020202020204" pitchFamily="34" charset="0"/>
              <a:buChar char="•"/>
            </a:pPr>
            <a:r>
              <a:rPr lang="en-US" altLang="zh-CN"/>
              <a:t>Neural Networks</a:t>
            </a:r>
            <a:endParaRPr lang="en-US" altLang="zh-CN"/>
          </a:p>
          <a:p>
            <a:pPr marL="285750" indent="-285750">
              <a:buFont typeface="Arial" panose="020B0604020202020204" pitchFamily="34" charset="0"/>
              <a:buChar char="•"/>
            </a:pPr>
            <a:endParaRPr lang="en-US" altLang="zh-CN"/>
          </a:p>
          <a:p>
            <a:pPr indent="0">
              <a:buFont typeface="Arial" panose="020B0604020202020204" pitchFamily="34" charset="0"/>
              <a:buNone/>
            </a:pPr>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918210" y="623570"/>
            <a:ext cx="4189095" cy="521970"/>
          </a:xfrm>
          <a:prstGeom prst="rect">
            <a:avLst/>
          </a:prstGeom>
          <a:noFill/>
        </p:spPr>
        <p:txBody>
          <a:bodyPr wrap="square" rtlCol="0" anchor="t">
            <a:spAutoFit/>
          </a:bodyPr>
          <a:p>
            <a:r>
              <a:rPr lang="zh-CN" altLang="en-US" sz="2800"/>
              <a:t>EATD-CORPUS</a:t>
            </a:r>
            <a:r>
              <a:rPr lang="en-US" altLang="zh-CN" sz="2800"/>
              <a:t> (in Chinese)</a:t>
            </a:r>
            <a:endParaRPr lang="en-US" altLang="zh-CN" sz="2800"/>
          </a:p>
        </p:txBody>
      </p:sp>
      <p:sp>
        <p:nvSpPr>
          <p:cNvPr id="6" name="文本框 5"/>
          <p:cNvSpPr txBox="1"/>
          <p:nvPr/>
        </p:nvSpPr>
        <p:spPr>
          <a:xfrm>
            <a:off x="918210" y="1445895"/>
            <a:ext cx="5217795" cy="1476375"/>
          </a:xfrm>
          <a:prstGeom prst="rect">
            <a:avLst/>
          </a:prstGeom>
          <a:noFill/>
        </p:spPr>
        <p:txBody>
          <a:bodyPr wrap="square" rtlCol="0" anchor="t">
            <a:spAutoFit/>
          </a:bodyPr>
          <a:p>
            <a:r>
              <a:rPr lang="en-US" altLang="zh-CN"/>
              <a:t>T</a:t>
            </a:r>
            <a:r>
              <a:rPr lang="zh-CN" altLang="en-US"/>
              <a:t>wo publicly available datasets referring</a:t>
            </a:r>
            <a:r>
              <a:rPr lang="en-US" altLang="zh-CN"/>
              <a:t> </a:t>
            </a:r>
            <a:r>
              <a:rPr lang="zh-CN" altLang="en-US"/>
              <a:t>to depression detection</a:t>
            </a:r>
            <a:r>
              <a:rPr lang="en-US" altLang="zh-CN"/>
              <a:t>: </a:t>
            </a:r>
            <a:endParaRPr lang="en-US" altLang="zh-CN"/>
          </a:p>
          <a:p>
            <a:pPr marL="285750" indent="-285750">
              <a:buFont typeface="Arial" panose="020B0604020202020204" pitchFamily="34" charset="0"/>
              <a:buChar char="•"/>
            </a:pPr>
            <a:r>
              <a:rPr lang="en-US" altLang="zh-CN"/>
              <a:t>DAIC-WOZ</a:t>
            </a:r>
            <a:endParaRPr lang="en-US" altLang="zh-CN"/>
          </a:p>
          <a:p>
            <a:pPr marL="285750" indent="-285750">
              <a:buFont typeface="Arial" panose="020B0604020202020204" pitchFamily="34" charset="0"/>
              <a:buChar char="•"/>
            </a:pPr>
            <a:r>
              <a:rPr lang="en-US" altLang="zh-CN"/>
              <a:t>AViD: German &amp; the transcripts are not provided by the authors.</a:t>
            </a:r>
            <a:endParaRPr lang="en-US" altLang="zh-CN"/>
          </a:p>
        </p:txBody>
      </p:sp>
      <p:sp>
        <p:nvSpPr>
          <p:cNvPr id="7" name="文本框 6"/>
          <p:cNvSpPr txBox="1"/>
          <p:nvPr/>
        </p:nvSpPr>
        <p:spPr>
          <a:xfrm>
            <a:off x="2379345" y="5984240"/>
            <a:ext cx="7787005" cy="737235"/>
          </a:xfrm>
          <a:prstGeom prst="rect">
            <a:avLst/>
          </a:prstGeom>
          <a:noFill/>
        </p:spPr>
        <p:txBody>
          <a:bodyPr wrap="square" rtlCol="0" anchor="t">
            <a:spAutoFit/>
          </a:bodyPr>
          <a:p>
            <a:r>
              <a:rPr lang="zh-CN" altLang="en-US" sz="1400"/>
              <a:t>Shen, Y., Yang, H., &amp; Lin, L. (2022, May). Automatic depression detection: An emotional audio-textual corpus and a gru/bilstm-based model. In ICASSP 2022-2022 IEEE International Conference on Acoustics, Speech and Signal Processing (ICASSP) (pp. 6247-6251). IEEE.</a:t>
            </a:r>
            <a:endParaRPr lang="zh-CN" altLang="en-US" sz="1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605155" y="723265"/>
            <a:ext cx="6096000" cy="5107940"/>
          </a:xfrm>
          <a:prstGeom prst="rect">
            <a:avLst/>
          </a:prstGeom>
          <a:noFill/>
        </p:spPr>
        <p:txBody>
          <a:bodyPr wrap="square" rtlCol="0" anchor="t">
            <a:spAutoFit/>
          </a:bodyPr>
          <a:p>
            <a:r>
              <a:rPr lang="zh-CN" altLang="en-US" sz="2800"/>
              <a:t>Data collection</a:t>
            </a:r>
            <a:endParaRPr lang="zh-CN" altLang="en-US" sz="2800"/>
          </a:p>
          <a:p>
            <a:endParaRPr lang="zh-CN" altLang="en-US" sz="2800"/>
          </a:p>
          <a:p>
            <a:r>
              <a:rPr lang="zh-CN" altLang="en-US"/>
              <a:t>An APP, through which a virtual interviewer</a:t>
            </a:r>
            <a:r>
              <a:rPr lang="en-US" altLang="zh-CN"/>
              <a:t> </a:t>
            </a:r>
            <a:r>
              <a:rPr lang="zh-CN" altLang="en-US"/>
              <a:t>will ask the interviewee </a:t>
            </a:r>
            <a:r>
              <a:rPr lang="zh-CN" altLang="en-US">
                <a:solidFill>
                  <a:schemeClr val="accent2"/>
                </a:solidFill>
              </a:rPr>
              <a:t>three</a:t>
            </a:r>
            <a:r>
              <a:rPr lang="zh-CN" altLang="en-US"/>
              <a:t> questions, is developed to conduct</a:t>
            </a:r>
            <a:endParaRPr lang="zh-CN" altLang="en-US"/>
          </a:p>
          <a:p>
            <a:r>
              <a:rPr lang="zh-CN" altLang="en-US"/>
              <a:t>the interview and to collect audio responses. The interviewees can</a:t>
            </a:r>
            <a:r>
              <a:rPr lang="en-US" altLang="zh-CN"/>
              <a:t> </a:t>
            </a:r>
            <a:r>
              <a:rPr lang="zh-CN" altLang="en-US"/>
              <a:t>record their responses and upload the response audios online. </a:t>
            </a:r>
            <a:endParaRPr lang="zh-CN" altLang="en-US"/>
          </a:p>
          <a:p>
            <a:endParaRPr lang="zh-CN" altLang="en-US"/>
          </a:p>
          <a:p>
            <a:r>
              <a:rPr lang="zh-CN" altLang="en-US"/>
              <a:t>Besides, each volunteer is required to complete an </a:t>
            </a:r>
            <a:r>
              <a:rPr lang="zh-CN" altLang="en-US" b="1"/>
              <a:t>SDS</a:t>
            </a:r>
            <a:r>
              <a:rPr lang="zh-CN" altLang="en-US"/>
              <a:t> questionnaire,</a:t>
            </a:r>
            <a:r>
              <a:rPr lang="en-US" altLang="zh-CN"/>
              <a:t> </a:t>
            </a:r>
            <a:r>
              <a:rPr lang="zh-CN" altLang="en-US"/>
              <a:t>the score of which indicates the depression severity. </a:t>
            </a:r>
            <a:endParaRPr lang="zh-CN" altLang="en-US"/>
          </a:p>
          <a:p>
            <a:endParaRPr lang="zh-CN" altLang="en-US"/>
          </a:p>
          <a:p>
            <a:r>
              <a:rPr lang="zh-CN" altLang="en-US"/>
              <a:t>Currently, </a:t>
            </a:r>
            <a:r>
              <a:rPr lang="zh-CN" altLang="en-US">
                <a:solidFill>
                  <a:schemeClr val="accent2"/>
                </a:solidFill>
              </a:rPr>
              <a:t>162</a:t>
            </a:r>
            <a:r>
              <a:rPr lang="en-US" altLang="zh-CN">
                <a:solidFill>
                  <a:schemeClr val="accent2"/>
                </a:solidFill>
              </a:rPr>
              <a:t> </a:t>
            </a:r>
            <a:r>
              <a:rPr lang="zh-CN" altLang="en-US">
                <a:solidFill>
                  <a:schemeClr val="accent2"/>
                </a:solidFill>
              </a:rPr>
              <a:t>volunteers</a:t>
            </a:r>
            <a:r>
              <a:rPr lang="zh-CN" altLang="en-US"/>
              <a:t> have successfully finished online interviews. Based on</a:t>
            </a:r>
            <a:r>
              <a:rPr lang="en-US" altLang="zh-CN"/>
              <a:t> </a:t>
            </a:r>
            <a:r>
              <a:rPr lang="zh-CN" altLang="en-US"/>
              <a:t>their SDS scores, </a:t>
            </a:r>
            <a:r>
              <a:rPr lang="zh-CN" altLang="en-US">
                <a:solidFill>
                  <a:schemeClr val="accent2"/>
                </a:solidFill>
              </a:rPr>
              <a:t>30 volunteers</a:t>
            </a:r>
            <a:r>
              <a:rPr lang="zh-CN" altLang="en-US"/>
              <a:t> are regarded in depression and the</a:t>
            </a:r>
            <a:r>
              <a:rPr lang="en-US" altLang="zh-CN"/>
              <a:t> </a:t>
            </a:r>
            <a:r>
              <a:rPr lang="zh-CN" altLang="en-US"/>
              <a:t>other 132 volunteers are non-depressive.</a:t>
            </a:r>
            <a:endParaRPr lang="zh-CN" altLang="en-US"/>
          </a:p>
          <a:p>
            <a:endParaRPr lang="zh-CN" altLang="en-US"/>
          </a:p>
        </p:txBody>
      </p:sp>
      <p:pic>
        <p:nvPicPr>
          <p:cNvPr id="8" name="图片 7"/>
          <p:cNvPicPr>
            <a:picLocks noChangeAspect="1"/>
          </p:cNvPicPr>
          <p:nvPr/>
        </p:nvPicPr>
        <p:blipFill>
          <a:blip r:embed="rId1"/>
          <a:stretch>
            <a:fillRect/>
          </a:stretch>
        </p:blipFill>
        <p:spPr>
          <a:xfrm>
            <a:off x="6649085" y="898525"/>
            <a:ext cx="5204460" cy="3895725"/>
          </a:xfrm>
          <a:prstGeom prst="rect">
            <a:avLst/>
          </a:prstGeom>
        </p:spPr>
      </p:pic>
      <p:sp>
        <p:nvSpPr>
          <p:cNvPr id="10" name="文本框 9"/>
          <p:cNvSpPr txBox="1"/>
          <p:nvPr/>
        </p:nvSpPr>
        <p:spPr>
          <a:xfrm>
            <a:off x="6926580" y="5242560"/>
            <a:ext cx="4926965" cy="1413510"/>
          </a:xfrm>
          <a:prstGeom prst="rect">
            <a:avLst/>
          </a:prstGeom>
          <a:noFill/>
        </p:spPr>
        <p:txBody>
          <a:bodyPr wrap="square" rtlCol="0" anchor="t">
            <a:noAutofit/>
          </a:bodyPr>
          <a:p>
            <a:r>
              <a:rPr lang="zh-CN" altLang="en-US"/>
              <a:t>For Chinese people, an index SDS score (i.e. raw SDS</a:t>
            </a:r>
            <a:r>
              <a:rPr lang="en-US" altLang="zh-CN"/>
              <a:t> </a:t>
            </a:r>
            <a:r>
              <a:rPr lang="zh-CN" altLang="en-US"/>
              <a:t>score×1.25) greater than or equal to 53 implies that he/she is in</a:t>
            </a:r>
            <a:r>
              <a:rPr lang="en-US" altLang="zh-CN"/>
              <a:t> </a:t>
            </a:r>
            <a:r>
              <a:rPr lang="zh-CN" altLang="en-US"/>
              <a:t>depression</a:t>
            </a:r>
            <a:r>
              <a:rPr lang="en-US" altLang="zh-CN"/>
              <a:t>.</a:t>
            </a:r>
            <a:endParaRPr lang="en-US" altLang="zh-C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57860" y="746125"/>
            <a:ext cx="6096000" cy="4123055"/>
          </a:xfrm>
          <a:prstGeom prst="rect">
            <a:avLst/>
          </a:prstGeom>
          <a:noFill/>
        </p:spPr>
        <p:txBody>
          <a:bodyPr wrap="square" rtlCol="0" anchor="t">
            <a:spAutoFit/>
          </a:bodyPr>
          <a:p>
            <a:r>
              <a:rPr lang="zh-CN" altLang="en-US" sz="2800"/>
              <a:t>Data preprocessing</a:t>
            </a:r>
            <a:endParaRPr lang="zh-CN" altLang="en-US" sz="2800"/>
          </a:p>
          <a:p>
            <a:endParaRPr lang="zh-CN" altLang="en-US"/>
          </a:p>
          <a:p>
            <a:pPr marL="285750" indent="-285750">
              <a:buFont typeface="Arial" panose="020B0604020202020204" pitchFamily="34" charset="0"/>
              <a:buChar char="•"/>
            </a:pPr>
            <a:r>
              <a:rPr lang="zh-CN" altLang="en-US"/>
              <a:t>First, mute audios, audios</a:t>
            </a:r>
            <a:r>
              <a:rPr lang="en-US" altLang="zh-CN"/>
              <a:t> </a:t>
            </a:r>
            <a:r>
              <a:rPr lang="zh-CN" altLang="en-US"/>
              <a:t>less than 1 second, and the silent segments at the beginning and the</a:t>
            </a:r>
            <a:r>
              <a:rPr lang="en-US" altLang="zh-CN"/>
              <a:t> </a:t>
            </a:r>
            <a:r>
              <a:rPr lang="zh-CN" altLang="en-US"/>
              <a:t>end of each recording are removed.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Then the background noises are</a:t>
            </a:r>
            <a:r>
              <a:rPr lang="en-US" altLang="zh-CN"/>
              <a:t> </a:t>
            </a:r>
            <a:r>
              <a:rPr lang="zh-CN" altLang="en-US"/>
              <a:t>eliminated using RNNoise</a:t>
            </a:r>
            <a:r>
              <a:rPr lang="en-US" altLang="zh-CN"/>
              <a:t> </a:t>
            </a:r>
            <a:r>
              <a:rPr lang="zh-CN" altLang="en-US"/>
              <a:t>with default parameters.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After that,</a:t>
            </a:r>
            <a:r>
              <a:rPr lang="en-US" altLang="zh-CN"/>
              <a:t> </a:t>
            </a:r>
            <a:r>
              <a:rPr lang="zh-CN" altLang="en-US"/>
              <a:t>Kaldi is used to extract transcripts from the audios.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In the end,</a:t>
            </a:r>
            <a:r>
              <a:rPr lang="en-US" altLang="zh-CN"/>
              <a:t> </a:t>
            </a:r>
            <a:r>
              <a:rPr lang="zh-CN" altLang="en-US"/>
              <a:t>all the transcripts were manually checked and corrected.</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7365365" y="1764665"/>
            <a:ext cx="3759200" cy="1492250"/>
          </a:xfrm>
          <a:prstGeom prst="rect">
            <a:avLst/>
          </a:prstGeom>
        </p:spPr>
      </p:pic>
      <p:sp>
        <p:nvSpPr>
          <p:cNvPr id="7" name="文本框 6"/>
          <p:cNvSpPr txBox="1"/>
          <p:nvPr/>
        </p:nvSpPr>
        <p:spPr>
          <a:xfrm>
            <a:off x="7722235" y="1129030"/>
            <a:ext cx="1965960" cy="368300"/>
          </a:xfrm>
          <a:prstGeom prst="rect">
            <a:avLst/>
          </a:prstGeom>
          <a:noFill/>
        </p:spPr>
        <p:txBody>
          <a:bodyPr wrap="square" rtlCol="0">
            <a:spAutoFit/>
          </a:bodyPr>
          <a:p>
            <a:r>
              <a:rPr lang="en-US" altLang="zh-CN"/>
              <a:t>/t1/negative.txt:</a:t>
            </a:r>
            <a:endParaRPr lang="en-US" altLang="zh-CN"/>
          </a:p>
        </p:txBody>
      </p:sp>
      <p:sp>
        <p:nvSpPr>
          <p:cNvPr id="8" name="文本框 7"/>
          <p:cNvSpPr txBox="1"/>
          <p:nvPr/>
        </p:nvSpPr>
        <p:spPr>
          <a:xfrm>
            <a:off x="7632700" y="3371215"/>
            <a:ext cx="3209925" cy="368300"/>
          </a:xfrm>
          <a:prstGeom prst="rect">
            <a:avLst/>
          </a:prstGeom>
          <a:noFill/>
        </p:spPr>
        <p:txBody>
          <a:bodyPr wrap="square" rtlCol="0">
            <a:spAutoFit/>
          </a:bodyPr>
          <a:p>
            <a:r>
              <a:rPr lang="en-US" altLang="zh-CN"/>
              <a:t>duration of wav - 0:26 seconds</a:t>
            </a:r>
            <a:endParaRPr lang="en-US" altLang="zh-CN"/>
          </a:p>
        </p:txBody>
      </p:sp>
      <p:sp>
        <p:nvSpPr>
          <p:cNvPr id="9" name="文本框 8"/>
          <p:cNvSpPr txBox="1"/>
          <p:nvPr/>
        </p:nvSpPr>
        <p:spPr>
          <a:xfrm>
            <a:off x="695960" y="1176655"/>
            <a:ext cx="4636135" cy="630555"/>
          </a:xfrm>
          <a:prstGeom prst="rect">
            <a:avLst/>
          </a:prstGeom>
          <a:noFill/>
        </p:spPr>
        <p:txBody>
          <a:bodyPr wrap="square" rtlCol="0" anchor="t">
            <a:noAutofit/>
          </a:bodyPr>
          <a:p>
            <a:r>
              <a:rPr lang="zh-CN" altLang="en-US"/>
              <a:t>Training set </a:t>
            </a:r>
            <a:r>
              <a:rPr lang="en-US" altLang="zh-CN"/>
              <a:t>: </a:t>
            </a:r>
            <a:r>
              <a:rPr lang="zh-CN" altLang="en-US"/>
              <a:t>83 volunteers (19</a:t>
            </a:r>
            <a:r>
              <a:rPr lang="en-US" altLang="zh-CN"/>
              <a:t> D + 64 ND)</a:t>
            </a:r>
            <a:endParaRPr lang="en-US" altLang="zh-CN"/>
          </a:p>
          <a:p>
            <a:r>
              <a:rPr lang="zh-CN" altLang="en-US"/>
              <a:t>Validation set </a:t>
            </a:r>
            <a:r>
              <a:rPr lang="en-US" altLang="zh-CN"/>
              <a:t>:</a:t>
            </a:r>
            <a:r>
              <a:rPr lang="zh-CN" altLang="en-US"/>
              <a:t> 79 volunteers (11</a:t>
            </a:r>
            <a:r>
              <a:rPr lang="en-US" altLang="zh-CN"/>
              <a:t> D + 68 ND</a:t>
            </a:r>
            <a:r>
              <a:rPr lang="zh-CN" altLang="en-US"/>
              <a:t>)</a:t>
            </a:r>
            <a:endParaRPr lang="zh-CN" altLang="en-US"/>
          </a:p>
        </p:txBody>
      </p:sp>
      <p:pic>
        <p:nvPicPr>
          <p:cNvPr id="10" name="图片 9"/>
          <p:cNvPicPr>
            <a:picLocks noChangeAspect="1"/>
          </p:cNvPicPr>
          <p:nvPr/>
        </p:nvPicPr>
        <p:blipFill>
          <a:blip r:embed="rId2"/>
          <a:stretch>
            <a:fillRect/>
          </a:stretch>
        </p:blipFill>
        <p:spPr>
          <a:xfrm>
            <a:off x="695960" y="2063750"/>
            <a:ext cx="4787900" cy="3728085"/>
          </a:xfrm>
          <a:prstGeom prst="rect">
            <a:avLst/>
          </a:prstGeom>
        </p:spPr>
      </p:pic>
      <p:sp>
        <p:nvSpPr>
          <p:cNvPr id="11" name="文本框 10"/>
          <p:cNvSpPr txBox="1"/>
          <p:nvPr/>
        </p:nvSpPr>
        <p:spPr>
          <a:xfrm>
            <a:off x="7632700" y="4159885"/>
            <a:ext cx="3048000" cy="922020"/>
          </a:xfrm>
          <a:prstGeom prst="rect">
            <a:avLst/>
          </a:prstGeom>
          <a:noFill/>
        </p:spPr>
        <p:txBody>
          <a:bodyPr wrap="square" rtlCol="0" anchor="t">
            <a:spAutoFit/>
          </a:bodyPr>
          <a:p>
            <a:r>
              <a:rPr lang="zh-CN" altLang="en-US"/>
              <a:t>The</a:t>
            </a:r>
            <a:r>
              <a:rPr lang="en-US" altLang="zh-CN"/>
              <a:t> </a:t>
            </a:r>
            <a:r>
              <a:rPr lang="zh-CN" altLang="en-US" b="1"/>
              <a:t>overall duration</a:t>
            </a:r>
            <a:r>
              <a:rPr lang="zh-CN" altLang="en-US"/>
              <a:t> of response audios in the dataset is about </a:t>
            </a:r>
            <a:r>
              <a:rPr lang="zh-CN" altLang="en-US" b="1"/>
              <a:t>2.26 hours.</a:t>
            </a:r>
            <a:endParaRPr lang="zh-CN" altLang="en-US" b="1"/>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838200" y="1764030"/>
            <a:ext cx="6568440" cy="1198880"/>
          </a:xfrm>
          <a:prstGeom prst="rect">
            <a:avLst/>
          </a:prstGeom>
          <a:noFill/>
        </p:spPr>
        <p:txBody>
          <a:bodyPr wrap="square" rtlCol="0">
            <a:spAutoFit/>
          </a:bodyPr>
          <a:p>
            <a:r>
              <a:rPr lang="en-US" altLang="zh-CN"/>
              <a:t>Try to use statistical methods/basic ML for DAIC-WOZ</a:t>
            </a:r>
            <a:endParaRPr lang="en-US" altLang="zh-CN"/>
          </a:p>
          <a:p>
            <a:r>
              <a:rPr lang="en-US" altLang="zh-CN"/>
              <a:t>Continue with Mindmap</a:t>
            </a:r>
            <a:endParaRPr lang="en-US" altLang="zh-CN"/>
          </a:p>
          <a:p>
            <a:r>
              <a:rPr lang="en-US" altLang="zh-CN"/>
              <a:t>Extract MFCC features</a:t>
            </a:r>
            <a:endParaRPr lang="en-US" altLang="zh-CN"/>
          </a:p>
          <a:p>
            <a:r>
              <a:rPr lang="en-US" altLang="zh-CN"/>
              <a:t>Investigate other dataset (EATD-Corpus)</a:t>
            </a:r>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presentation:~8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May 08</a:t>
            </a:r>
            <a:endParaRPr lang="en-US" altLang="zh-CN"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ABLE_ENDDRAG_ORIGIN_RECT" val="577*128"/>
  <p:tag name="TABLE_ENDDRAG_RECT" val="115*183*577*128"/>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TABLE_ENDDRAG_ORIGIN_RECT" val="577*128"/>
  <p:tag name="TABLE_ENDDRAG_RECT" val="115*183*577*128"/>
  <p:tag name="KSO_WM_BEAUTIFY_FLAG" val=""/>
</p:tagLst>
</file>

<file path=ppt/tags/tag27.xml><?xml version="1.0" encoding="utf-8"?>
<p:tagLst xmlns:p="http://schemas.openxmlformats.org/presentationml/2006/main">
  <p:tag name="TABLE_ENDDRAG_ORIGIN_RECT" val="577*128"/>
  <p:tag name="TABLE_ENDDRAG_RECT" val="115*183*577*128"/>
  <p:tag name="KSO_WM_BEAUTIFY_FLAG" val=""/>
</p:tagLst>
</file>

<file path=ppt/tags/tag28.xml><?xml version="1.0" encoding="utf-8"?>
<p:tagLst xmlns:p="http://schemas.openxmlformats.org/presentationml/2006/main">
  <p:tag name="TABLE_ENDDRAG_ORIGIN_RECT" val="577*128"/>
  <p:tag name="TABLE_ENDDRAG_RECT" val="115*183*577*128"/>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TABLE_ENDDRAG_ORIGIN_RECT" val="577*128"/>
  <p:tag name="TABLE_ENDDRAG_RECT" val="115*183*577*128"/>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TABLE_ENDDRAG_ORIGIN_RECT" val="703*235"/>
  <p:tag name="TABLE_ENDDRAG_RECT" val="132*126*703*235"/>
</p:tagLst>
</file>

<file path=ppt/tags/tag48.xml><?xml version="1.0" encoding="utf-8"?>
<p:tagLst xmlns:p="http://schemas.openxmlformats.org/presentationml/2006/main">
  <p:tag name="TABLE_ENDDRAG_ORIGIN_RECT" val="725*316"/>
  <p:tag name="TABLE_ENDDRAG_RECT" val="78*126*725*316"/>
</p:tagLst>
</file>

<file path=ppt/tags/tag49.xml><?xml version="1.0" encoding="utf-8"?>
<p:tagLst xmlns:p="http://schemas.openxmlformats.org/presentationml/2006/main">
  <p:tag name="KSO_WM_DIAGRAM_VIRTUALLY_FRAME" val="{&quot;height&quot;:195.15,&quot;left&quot;:214.35,&quot;top&quot;:173.1,&quot;width&quot;:562.1}"/>
</p:tagLst>
</file>

<file path=ppt/tags/tag5.xml><?xml version="1.0" encoding="utf-8"?>
<p:tagLst xmlns:p="http://schemas.openxmlformats.org/presentationml/2006/main">
  <p:tag name="TABLE_ENDDRAG_ORIGIN_RECT" val="448*115"/>
  <p:tag name="TABLE_ENDDRAG_RECT" val="131*98*448*115"/>
</p:tagLst>
</file>

<file path=ppt/tags/tag50.xml><?xml version="1.0" encoding="utf-8"?>
<p:tagLst xmlns:p="http://schemas.openxmlformats.org/presentationml/2006/main">
  <p:tag name="KSO_WM_DIAGRAM_VIRTUALLY_FRAME" val="{&quot;height&quot;:195.15,&quot;left&quot;:214.35,&quot;top&quot;:173.1,&quot;width&quot;:562.1}"/>
</p:tagLst>
</file>

<file path=ppt/tags/tag51.xml><?xml version="1.0" encoding="utf-8"?>
<p:tagLst xmlns:p="http://schemas.openxmlformats.org/presentationml/2006/main">
  <p:tag name="KSO_WM_BEAUTIFY_FLAG" val=""/>
  <p:tag name="KSO_WM_DIAGRAM_VIRTUALLY_FRAME" val="{&quot;height&quot;:195.15,&quot;left&quot;:214.35,&quot;top&quot;:173.1,&quot;width&quot;:562.1}"/>
</p:tagLst>
</file>

<file path=ppt/tags/tag52.xml><?xml version="1.0" encoding="utf-8"?>
<p:tagLst xmlns:p="http://schemas.openxmlformats.org/presentationml/2006/main">
  <p:tag name="KSO_WM_DIAGRAM_VIRTUALLY_FRAME" val="{&quot;height&quot;:195.15,&quot;left&quot;:214.35,&quot;top&quot;:173.1,&quot;width&quot;:562.1}"/>
</p:tagLst>
</file>

<file path=ppt/tags/tag53.xml><?xml version="1.0" encoding="utf-8"?>
<p:tagLst xmlns:p="http://schemas.openxmlformats.org/presentationml/2006/main">
  <p:tag name="KSO_WM_DIAGRAM_VIRTUALLY_FRAME" val="{&quot;height&quot;:195.15,&quot;left&quot;:214.35,&quot;top&quot;:173.1,&quot;width&quot;:562.1}"/>
</p:tagLst>
</file>

<file path=ppt/tags/tag54.xml><?xml version="1.0" encoding="utf-8"?>
<p:tagLst xmlns:p="http://schemas.openxmlformats.org/presentationml/2006/main">
  <p:tag name="KSO_WM_DIAGRAM_VIRTUALLY_FRAME" val="{&quot;height&quot;:195.15,&quot;left&quot;:214.35,&quot;top&quot;:173.1,&quot;width&quot;:562.1}"/>
</p:tagLst>
</file>

<file path=ppt/tags/tag55.xml><?xml version="1.0" encoding="utf-8"?>
<p:tagLst xmlns:p="http://schemas.openxmlformats.org/presentationml/2006/main">
  <p:tag name="KSO_WM_DIAGRAM_VIRTUALLY_FRAME" val="{&quot;height&quot;:195.15,&quot;left&quot;:214.35,&quot;top&quot;:173.1,&quot;width&quot;:562.1}"/>
</p:tagLst>
</file>

<file path=ppt/tags/tag56.xml><?xml version="1.0" encoding="utf-8"?>
<p:tagLst xmlns:p="http://schemas.openxmlformats.org/presentationml/2006/main">
  <p:tag name="KSO_WM_DIAGRAM_VIRTUALLY_FRAME" val="{&quot;height&quot;:195.15,&quot;left&quot;:214.35,&quot;top&quot;:173.1,&quot;width&quot;:562.1}"/>
</p:tagLst>
</file>

<file path=ppt/tags/tag57.xml><?xml version="1.0" encoding="utf-8"?>
<p:tagLst xmlns:p="http://schemas.openxmlformats.org/presentationml/2006/main">
  <p:tag name="KSO_WM_DIAGRAM_VIRTUALLY_FRAME" val="{&quot;height&quot;:195.15,&quot;left&quot;:214.35,&quot;top&quot;:173.1,&quot;width&quot;:562.1}"/>
</p:tagLst>
</file>

<file path=ppt/tags/tag58.xml><?xml version="1.0" encoding="utf-8"?>
<p:tagLst xmlns:p="http://schemas.openxmlformats.org/presentationml/2006/main">
  <p:tag name="KSO_WM_DIAGRAM_VIRTUALLY_FRAME" val="{&quot;height&quot;:195.15,&quot;left&quot;:214.35,&quot;top&quot;:173.1,&quot;width&quot;:562.1}"/>
</p:tagLst>
</file>

<file path=ppt/tags/tag59.xml><?xml version="1.0" encoding="utf-8"?>
<p:tagLst xmlns:p="http://schemas.openxmlformats.org/presentationml/2006/main">
  <p:tag name="KSO_WM_DIAGRAM_VIRTUALLY_FRAME" val="{&quot;height&quot;:195.15,&quot;left&quot;:214.35,&quot;top&quot;:173.1,&quot;width&quot;:562.1}"/>
</p:tagLst>
</file>

<file path=ppt/tags/tag6.xml><?xml version="1.0" encoding="utf-8"?>
<p:tagLst xmlns:p="http://schemas.openxmlformats.org/presentationml/2006/main">
  <p:tag name="TABLE_ENDDRAG_ORIGIN_RECT" val="480*118"/>
  <p:tag name="TABLE_ENDDRAG_RECT" val="131*210*480*118"/>
</p:tagLst>
</file>

<file path=ppt/tags/tag60.xml><?xml version="1.0" encoding="utf-8"?>
<p:tagLst xmlns:p="http://schemas.openxmlformats.org/presentationml/2006/main">
  <p:tag name="KSO_WM_BEAUTIFY_FLAG" val=""/>
  <p:tag name="KSO_WM_DIAGRAM_VIRTUALLY_FRAME" val="{&quot;height&quot;:195.15,&quot;left&quot;:214.35,&quot;top&quot;:173.1,&quot;width&quot;:562.1}"/>
</p:tagLst>
</file>

<file path=ppt/tags/tag61.xml><?xml version="1.0" encoding="utf-8"?>
<p:tagLst xmlns:p="http://schemas.openxmlformats.org/presentationml/2006/main">
  <p:tag name="KSO_WM_DIAGRAM_VIRTUALLY_FRAME" val="{&quot;height&quot;:195.15,&quot;left&quot;:214.35,&quot;top&quot;:173.1,&quot;width&quot;:562.1}"/>
</p:tagLst>
</file>

<file path=ppt/tags/tag62.xml><?xml version="1.0" encoding="utf-8"?>
<p:tagLst xmlns:p="http://schemas.openxmlformats.org/presentationml/2006/main">
  <p:tag name="KSO_WM_DIAGRAM_VIRTUALLY_FRAME" val="{&quot;height&quot;:195.15,&quot;left&quot;:214.35,&quot;top&quot;:173.1,&quot;width&quot;:562.1}"/>
</p:tagLst>
</file>

<file path=ppt/tags/tag63.xml><?xml version="1.0" encoding="utf-8"?>
<p:tagLst xmlns:p="http://schemas.openxmlformats.org/presentationml/2006/main">
  <p:tag name="TABLE_ENDDRAG_ORIGIN_RECT" val="703*235"/>
  <p:tag name="TABLE_ENDDRAG_RECT" val="132*126*703*235"/>
</p:tagLst>
</file>

<file path=ppt/tags/tag64.xml><?xml version="1.0" encoding="utf-8"?>
<p:tagLst xmlns:p="http://schemas.openxmlformats.org/presentationml/2006/main">
  <p:tag name="TABLE_ENDDRAG_ORIGIN_RECT" val="703*235"/>
  <p:tag name="TABLE_ENDDRAG_RECT" val="132*126*703*235"/>
</p:tagLst>
</file>

<file path=ppt/tags/tag65.xml><?xml version="1.0" encoding="utf-8"?>
<p:tagLst xmlns:p="http://schemas.openxmlformats.org/presentationml/2006/main">
  <p:tag name="TABLE_ENDDRAG_ORIGIN_RECT" val="703*235"/>
  <p:tag name="TABLE_ENDDRAG_RECT" val="132*126*703*235"/>
</p:tagLst>
</file>

<file path=ppt/tags/tag66.xml><?xml version="1.0" encoding="utf-8"?>
<p:tagLst xmlns:p="http://schemas.openxmlformats.org/presentationml/2006/main">
  <p:tag name="TABLE_ENDDRAG_ORIGIN_RECT" val="878*332"/>
  <p:tag name="TABLE_ENDDRAG_RECT" val="46*80*878*332"/>
</p:tagLst>
</file>

<file path=ppt/tags/tag67.xml><?xml version="1.0" encoding="utf-8"?>
<p:tagLst xmlns:p="http://schemas.openxmlformats.org/presentationml/2006/main">
  <p:tag name="commondata" val="eyJoZGlkIjoiODViY2JkMjU3NGYzZTEwMzZmMGFkZWViYmNkYWU3NDI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38604</Words>
  <Application>WPS 演示</Application>
  <PresentationFormat>宽屏</PresentationFormat>
  <Paragraphs>1960</Paragraphs>
  <Slides>124</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124</vt:i4>
      </vt:variant>
    </vt:vector>
  </HeadingPairs>
  <TitlesOfParts>
    <vt:vector size="135" baseType="lpstr">
      <vt:lpstr>Arial</vt:lpstr>
      <vt:lpstr>宋体</vt:lpstr>
      <vt:lpstr>Wingdings</vt:lpstr>
      <vt:lpstr>Times New Roman</vt:lpstr>
      <vt:lpstr>Calibri</vt:lpstr>
      <vt:lpstr>微软雅黑</vt:lpstr>
      <vt:lpstr>Arial Unicode MS</vt:lpstr>
      <vt:lpstr>BatangChe</vt:lpstr>
      <vt:lpstr>ESRI AMFM Electric</vt:lpstr>
      <vt:lpstr>WPS</vt:lpstr>
      <vt:lpstr>1_WPS</vt:lpstr>
      <vt:lpstr>Depression Project Progress</vt:lpstr>
      <vt:lpstr>Audio Part</vt:lpstr>
      <vt:lpstr>PowerPoint 演示文稿</vt:lpstr>
      <vt:lpstr>PowerPoint 演示文稿</vt:lpstr>
      <vt:lpstr>PowerPoint 演示文稿</vt:lpstr>
      <vt:lpstr>Preprocess</vt:lpstr>
      <vt:lpstr>Models</vt:lpstr>
      <vt:lpstr>Model -CNN </vt:lpstr>
      <vt:lpstr>Model -BiLSTM </vt:lpstr>
      <vt:lpstr>Model -CNN+BiLSTM </vt:lpstr>
      <vt:lpstr>Results</vt:lpstr>
      <vt:lpstr>Compared to Yuxin’s work</vt:lpstr>
      <vt:lpstr>Plan for next week</vt:lpstr>
      <vt:lpstr>Depression Project Progress</vt:lpstr>
      <vt:lpstr>Question left from last week</vt:lpstr>
      <vt:lpstr>Change of environment</vt:lpstr>
      <vt:lpstr>Change of environment</vt:lpstr>
      <vt:lpstr>PowerPoint 演示文稿</vt:lpstr>
      <vt:lpstr>Plan for next week</vt:lpstr>
      <vt:lpstr>Depression Project Progress</vt:lpstr>
      <vt:lpstr>Question left from last week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2 weeks</vt:lpstr>
      <vt:lpstr>Depression Project Progress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week</vt:lpstr>
      <vt:lpstr>Depression Project Progress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week</vt:lpstr>
      <vt:lpstr>Depression Project Progress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week</vt:lpstr>
      <vt:lpstr>Depression Project Progress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week</vt:lpstr>
      <vt:lpstr>Depression Project Progress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week</vt:lpstr>
      <vt:lpstr>Depression Project Progress</vt:lpstr>
      <vt:lpstr>PowerPoint 演示文稿</vt:lpstr>
      <vt:lpstr>PowerPoint 演示文稿</vt:lpstr>
      <vt:lpstr>PowerPoint 演示文稿</vt:lpstr>
      <vt:lpstr>PowerPoint 演示文稿</vt:lpstr>
      <vt:lpstr>Plan for next week</vt:lpstr>
      <vt:lpstr>Depression Project Progress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week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Chen Yanru</dc:creator>
  <cp:lastModifiedBy>Polar.</cp:lastModifiedBy>
  <cp:revision>53</cp:revision>
  <dcterms:created xsi:type="dcterms:W3CDTF">2023-08-09T12:44:00Z</dcterms:created>
  <dcterms:modified xsi:type="dcterms:W3CDTF">2024-06-05T15:04:23Z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2052-12.1.0.16929</vt:lpwstr>
  </property>
</Properties>
</file>